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3"/>
  </p:notesMasterIdLst>
  <p:sldIdLst>
    <p:sldId id="256" r:id="rId2"/>
    <p:sldId id="257" r:id="rId3"/>
    <p:sldId id="275" r:id="rId4"/>
    <p:sldId id="276" r:id="rId5"/>
    <p:sldId id="269" r:id="rId6"/>
    <p:sldId id="260" r:id="rId7"/>
    <p:sldId id="270" r:id="rId8"/>
    <p:sldId id="271" r:id="rId9"/>
    <p:sldId id="272" r:id="rId10"/>
    <p:sldId id="273" r:id="rId11"/>
    <p:sldId id="274" r:id="rId12"/>
    <p:sldId id="261" r:id="rId13"/>
    <p:sldId id="262" r:id="rId14"/>
    <p:sldId id="263" r:id="rId15"/>
    <p:sldId id="277" r:id="rId16"/>
    <p:sldId id="278" r:id="rId17"/>
    <p:sldId id="279" r:id="rId18"/>
    <p:sldId id="280" r:id="rId19"/>
    <p:sldId id="281" r:id="rId20"/>
    <p:sldId id="265" r:id="rId21"/>
    <p:sldId id="266"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368"/>
    <p:restoredTop sz="81652"/>
  </p:normalViewPr>
  <p:slideViewPr>
    <p:cSldViewPr snapToGrid="0" snapToObjects="1">
      <p:cViewPr varScale="1">
        <p:scale>
          <a:sx n="108" d="100"/>
          <a:sy n="108" d="100"/>
        </p:scale>
        <p:origin x="224" y="3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notesMaster" Target="notesMasters/notesMaster1.xml"/><Relationship Id="rId24" Type="http://schemas.openxmlformats.org/officeDocument/2006/relationships/presProps" Target="presProps.xml"/><Relationship Id="rId25" Type="http://schemas.openxmlformats.org/officeDocument/2006/relationships/viewProps" Target="viewProps.xml"/><Relationship Id="rId26" Type="http://schemas.openxmlformats.org/officeDocument/2006/relationships/theme" Target="theme/theme1.xml"/><Relationship Id="rId27"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5CF4936-4D09-CC40-840C-F4D63DB6E3CF}" type="datetimeFigureOut">
              <a:rPr lang="en-US" smtClean="0"/>
              <a:t>9/14/18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851842A-4D7A-9440-BDD4-C0EA0A1819B3}" type="slidenum">
              <a:rPr lang="en-US" smtClean="0"/>
              <a:t>‹#›</a:t>
            </a:fld>
            <a:endParaRPr lang="en-US"/>
          </a:p>
        </p:txBody>
      </p:sp>
    </p:spTree>
    <p:extLst>
      <p:ext uri="{BB962C8B-B14F-4D97-AF65-F5344CB8AC3E}">
        <p14:creationId xmlns:p14="http://schemas.microsoft.com/office/powerpoint/2010/main" val="14162694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Participant introductions: </a:t>
            </a:r>
          </a:p>
          <a:p>
            <a:r>
              <a:rPr lang="en-US" dirty="0" smtClean="0"/>
              <a:t>. Any VOLTTRON experience? Any learning goals for today?</a:t>
            </a:r>
          </a:p>
          <a:p>
            <a:r>
              <a:rPr lang="en-US" dirty="0" smtClean="0"/>
              <a:t>. Alert people that we plan to preserve the</a:t>
            </a:r>
            <a:r>
              <a:rPr lang="en-US" baseline="0" dirty="0" smtClean="0"/>
              <a:t> code they write in </a:t>
            </a:r>
            <a:r>
              <a:rPr lang="en-US" baseline="0" smtClean="0"/>
              <a:t>the </a:t>
            </a:r>
            <a:r>
              <a:rPr lang="en-US" smtClean="0"/>
              <a:t>notebook</a:t>
            </a:r>
            <a:r>
              <a:rPr lang="en-US" baseline="0" smtClean="0"/>
              <a:t> to </a:t>
            </a:r>
            <a:r>
              <a:rPr lang="en-US" baseline="0" dirty="0" smtClean="0"/>
              <a:t>help us assess the Hackathon’s effectiveness. If that’ll be a problem, please let us know.</a:t>
            </a:r>
            <a:endParaRPr lang="en-US" dirty="0" smtClean="0"/>
          </a:p>
          <a:p>
            <a:r>
              <a:rPr lang="en-US" dirty="0" smtClean="0"/>
              <a:t>Who</a:t>
            </a:r>
            <a:r>
              <a:rPr lang="en-US" baseline="0" dirty="0" smtClean="0"/>
              <a:t> are we: </a:t>
            </a:r>
          </a:p>
          <a:p>
            <a:r>
              <a:rPr lang="en-US" baseline="0" dirty="0" smtClean="0"/>
              <a:t>. SLAC has helped to advance the use of VOLTTRON through software contributions to the platform, reference implementations, and trainings like this one.</a:t>
            </a:r>
          </a:p>
          <a:p>
            <a:r>
              <a:rPr lang="en-US" baseline="0" dirty="0" smtClean="0"/>
              <a:t>. ChargePoint Energy Solutions (formerly Kisensum), and Rob and James in particular, have been frequent contributors to the platform.</a:t>
            </a:r>
            <a:endParaRPr lang="en-US" dirty="0"/>
          </a:p>
        </p:txBody>
      </p:sp>
      <p:sp>
        <p:nvSpPr>
          <p:cNvPr id="4" name="Slide Number Placeholder 3"/>
          <p:cNvSpPr>
            <a:spLocks noGrp="1"/>
          </p:cNvSpPr>
          <p:nvPr>
            <p:ph type="sldNum" sz="quarter" idx="10"/>
          </p:nvPr>
        </p:nvSpPr>
        <p:spPr/>
        <p:txBody>
          <a:bodyPr/>
          <a:lstStyle/>
          <a:p>
            <a:fld id="{B851842A-4D7A-9440-BDD4-C0EA0A1819B3}" type="slidenum">
              <a:rPr lang="en-US" smtClean="0"/>
              <a:t>2</a:t>
            </a:fld>
            <a:endParaRPr lang="en-US"/>
          </a:p>
        </p:txBody>
      </p:sp>
    </p:spTree>
    <p:extLst>
      <p:ext uri="{BB962C8B-B14F-4D97-AF65-F5344CB8AC3E}">
        <p14:creationId xmlns:p14="http://schemas.microsoft.com/office/powerpoint/2010/main" val="5315162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all goes as it should, you can spin up the VOLTTRON agents and</a:t>
            </a:r>
            <a:r>
              <a:rPr lang="en-US" baseline="0" dirty="0" smtClean="0"/>
              <a:t> view simulation results simply by clicking “Run” repeatedly.</a:t>
            </a:r>
          </a:p>
          <a:p>
            <a:r>
              <a:rPr lang="en-US" baseline="0" dirty="0" smtClean="0"/>
              <a:t>But don’t do that! For a better understanding, read and understand the documentation and Python code in each of the notebook’s cells.</a:t>
            </a:r>
          </a:p>
          <a:p>
            <a:r>
              <a:rPr lang="en-US" baseline="0" dirty="0" smtClean="0"/>
              <a:t>Also, have a care: if you “click ahead”, executing cell N+1 before cell N has finished, the notebook can become confused.</a:t>
            </a:r>
          </a:p>
          <a:p>
            <a:r>
              <a:rPr lang="en-US" dirty="0" smtClean="0"/>
              <a:t>You can always</a:t>
            </a:r>
            <a:r>
              <a:rPr lang="en-US" baseline="0" dirty="0" smtClean="0"/>
              <a:t> start over from the beginning by restarting the kernel.</a:t>
            </a:r>
            <a:endParaRPr lang="en-US" dirty="0"/>
          </a:p>
        </p:txBody>
      </p:sp>
      <p:sp>
        <p:nvSpPr>
          <p:cNvPr id="4" name="Slide Number Placeholder 3"/>
          <p:cNvSpPr>
            <a:spLocks noGrp="1"/>
          </p:cNvSpPr>
          <p:nvPr>
            <p:ph type="sldNum" sz="quarter" idx="10"/>
          </p:nvPr>
        </p:nvSpPr>
        <p:spPr/>
        <p:txBody>
          <a:bodyPr/>
          <a:lstStyle/>
          <a:p>
            <a:fld id="{B851842A-4D7A-9440-BDD4-C0EA0A1819B3}" type="slidenum">
              <a:rPr lang="en-US" smtClean="0"/>
              <a:t>11</a:t>
            </a:fld>
            <a:endParaRPr lang="en-US"/>
          </a:p>
        </p:txBody>
      </p:sp>
    </p:spTree>
    <p:extLst>
      <p:ext uri="{BB962C8B-B14F-4D97-AF65-F5344CB8AC3E}">
        <p14:creationId xmlns:p14="http://schemas.microsoft.com/office/powerpoint/2010/main" val="11244210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activity lasts until the lunch break.</a:t>
            </a:r>
          </a:p>
          <a:p>
            <a:r>
              <a:rPr lang="en-US" dirty="0" smtClean="0"/>
              <a:t>Its purpose is to teach people how to use the notebooks so they’ll be ready for Activity</a:t>
            </a:r>
            <a:r>
              <a:rPr lang="en-US" baseline="0" dirty="0" smtClean="0"/>
              <a:t> #2.</a:t>
            </a:r>
            <a:endParaRPr lang="en-US" dirty="0"/>
          </a:p>
        </p:txBody>
      </p:sp>
      <p:sp>
        <p:nvSpPr>
          <p:cNvPr id="4" name="Slide Number Placeholder 3"/>
          <p:cNvSpPr>
            <a:spLocks noGrp="1"/>
          </p:cNvSpPr>
          <p:nvPr>
            <p:ph type="sldNum" sz="quarter" idx="10"/>
          </p:nvPr>
        </p:nvSpPr>
        <p:spPr/>
        <p:txBody>
          <a:bodyPr/>
          <a:lstStyle/>
          <a:p>
            <a:fld id="{B851842A-4D7A-9440-BDD4-C0EA0A1819B3}" type="slidenum">
              <a:rPr lang="en-US" smtClean="0"/>
              <a:t>12</a:t>
            </a:fld>
            <a:endParaRPr lang="en-US"/>
          </a:p>
        </p:txBody>
      </p:sp>
    </p:spTree>
    <p:extLst>
      <p:ext uri="{BB962C8B-B14F-4D97-AF65-F5344CB8AC3E}">
        <p14:creationId xmlns:p14="http://schemas.microsoft.com/office/powerpoint/2010/main" val="4848436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(after lunch)</a:t>
            </a:r>
            <a:endParaRPr lang="en-US" dirty="0"/>
          </a:p>
          <a:p>
            <a:r>
              <a:rPr lang="en-US" dirty="0" smtClean="0"/>
              <a:t>(keep</a:t>
            </a:r>
            <a:r>
              <a:rPr lang="en-US" baseline="0" dirty="0" smtClean="0"/>
              <a:t> this quick, so that there’s plenty of time for the afternoon’s programming challenges)</a:t>
            </a:r>
            <a:endParaRPr lang="en-US" dirty="0" smtClean="0"/>
          </a:p>
        </p:txBody>
      </p:sp>
      <p:sp>
        <p:nvSpPr>
          <p:cNvPr id="4" name="Slide Number Placeholder 3"/>
          <p:cNvSpPr>
            <a:spLocks noGrp="1"/>
          </p:cNvSpPr>
          <p:nvPr>
            <p:ph type="sldNum" sz="quarter" idx="10"/>
          </p:nvPr>
        </p:nvSpPr>
        <p:spPr/>
        <p:txBody>
          <a:bodyPr/>
          <a:lstStyle/>
          <a:p>
            <a:fld id="{B851842A-4D7A-9440-BDD4-C0EA0A1819B3}" type="slidenum">
              <a:rPr lang="en-US" smtClean="0"/>
              <a:t>13</a:t>
            </a:fld>
            <a:endParaRPr lang="en-US"/>
          </a:p>
        </p:txBody>
      </p:sp>
    </p:spTree>
    <p:extLst>
      <p:ext uri="{BB962C8B-B14F-4D97-AF65-F5344CB8AC3E}">
        <p14:creationId xmlns:p14="http://schemas.microsoft.com/office/powerpoint/2010/main" val="2490904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851842A-4D7A-9440-BDD4-C0EA0A1819B3}" type="slidenum">
              <a:rPr lang="en-US" smtClean="0"/>
              <a:t>15</a:t>
            </a:fld>
            <a:endParaRPr lang="en-US"/>
          </a:p>
        </p:txBody>
      </p:sp>
    </p:spTree>
    <p:extLst>
      <p:ext uri="{BB962C8B-B14F-4D97-AF65-F5344CB8AC3E}">
        <p14:creationId xmlns:p14="http://schemas.microsoft.com/office/powerpoint/2010/main" val="3561004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851842A-4D7A-9440-BDD4-C0EA0A1819B3}" type="slidenum">
              <a:rPr lang="en-US" smtClean="0"/>
              <a:t>16</a:t>
            </a:fld>
            <a:endParaRPr lang="en-US"/>
          </a:p>
        </p:txBody>
      </p:sp>
    </p:spTree>
    <p:extLst>
      <p:ext uri="{BB962C8B-B14F-4D97-AF65-F5344CB8AC3E}">
        <p14:creationId xmlns:p14="http://schemas.microsoft.com/office/powerpoint/2010/main" val="7858226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851842A-4D7A-9440-BDD4-C0EA0A1819B3}" type="slidenum">
              <a:rPr lang="en-US" smtClean="0"/>
              <a:t>17</a:t>
            </a:fld>
            <a:endParaRPr lang="en-US"/>
          </a:p>
        </p:txBody>
      </p:sp>
    </p:spTree>
    <p:extLst>
      <p:ext uri="{BB962C8B-B14F-4D97-AF65-F5344CB8AC3E}">
        <p14:creationId xmlns:p14="http://schemas.microsoft.com/office/powerpoint/2010/main" val="2877709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851842A-4D7A-9440-BDD4-C0EA0A1819B3}" type="slidenum">
              <a:rPr lang="en-US" smtClean="0"/>
              <a:t>18</a:t>
            </a:fld>
            <a:endParaRPr lang="en-US"/>
          </a:p>
        </p:txBody>
      </p:sp>
    </p:spTree>
    <p:extLst>
      <p:ext uri="{BB962C8B-B14F-4D97-AF65-F5344CB8AC3E}">
        <p14:creationId xmlns:p14="http://schemas.microsoft.com/office/powerpoint/2010/main" val="494620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that you’ve used </a:t>
            </a:r>
            <a:r>
              <a:rPr lang="en-US" baseline="0" dirty="0" smtClean="0"/>
              <a:t>VOLTTRON, does it seem like a useful tool?</a:t>
            </a:r>
          </a:p>
          <a:p>
            <a:r>
              <a:rPr lang="en-US" baseline="0" dirty="0" smtClean="0"/>
              <a:t>Which parts of the Hackathon were confusing? Which parts were useful to you?</a:t>
            </a:r>
          </a:p>
          <a:p>
            <a:r>
              <a:rPr lang="en-US" dirty="0" smtClean="0"/>
              <a:t>These materials are available in </a:t>
            </a:r>
            <a:r>
              <a:rPr lang="en-US" dirty="0" err="1" smtClean="0"/>
              <a:t>Github’s</a:t>
            </a:r>
            <a:r>
              <a:rPr lang="en-US" dirty="0" smtClean="0"/>
              <a:t> VOLTTRON / </a:t>
            </a:r>
            <a:r>
              <a:rPr lang="en-US" dirty="0" err="1" smtClean="0"/>
              <a:t>volttron</a:t>
            </a:r>
            <a:r>
              <a:rPr lang="en-US" dirty="0" smtClean="0"/>
              <a:t>-training</a:t>
            </a:r>
            <a:r>
              <a:rPr lang="en-US" baseline="0" dirty="0" smtClean="0"/>
              <a:t> repository.</a:t>
            </a:r>
            <a:endParaRPr lang="en-US" dirty="0"/>
          </a:p>
        </p:txBody>
      </p:sp>
      <p:sp>
        <p:nvSpPr>
          <p:cNvPr id="4" name="Slide Number Placeholder 3"/>
          <p:cNvSpPr>
            <a:spLocks noGrp="1"/>
          </p:cNvSpPr>
          <p:nvPr>
            <p:ph type="sldNum" sz="quarter" idx="10"/>
          </p:nvPr>
        </p:nvSpPr>
        <p:spPr/>
        <p:txBody>
          <a:bodyPr/>
          <a:lstStyle/>
          <a:p>
            <a:fld id="{B851842A-4D7A-9440-BDD4-C0EA0A1819B3}" type="slidenum">
              <a:rPr lang="en-US" smtClean="0"/>
              <a:t>21</a:t>
            </a:fld>
            <a:endParaRPr lang="en-US"/>
          </a:p>
        </p:txBody>
      </p:sp>
    </p:spTree>
    <p:extLst>
      <p:ext uri="{BB962C8B-B14F-4D97-AF65-F5344CB8AC3E}">
        <p14:creationId xmlns:p14="http://schemas.microsoft.com/office/powerpoint/2010/main" val="9218847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VOLTTRON platform is unrelated to the </a:t>
            </a:r>
            <a:r>
              <a:rPr lang="en-US" dirty="0" err="1" smtClean="0"/>
              <a:t>Dreamworks</a:t>
            </a:r>
            <a:r>
              <a:rPr lang="en-US" dirty="0" smtClean="0"/>
              <a:t> superhero, which</a:t>
            </a:r>
            <a:r>
              <a:rPr lang="en-US" baseline="0" dirty="0" smtClean="0"/>
              <a:t> predates it by many years (Defender of the Universe premiered in 1984).</a:t>
            </a:r>
            <a:endParaRPr lang="en-US" dirty="0"/>
          </a:p>
        </p:txBody>
      </p:sp>
      <p:sp>
        <p:nvSpPr>
          <p:cNvPr id="4" name="Slide Number Placeholder 3"/>
          <p:cNvSpPr>
            <a:spLocks noGrp="1"/>
          </p:cNvSpPr>
          <p:nvPr>
            <p:ph type="sldNum" sz="quarter" idx="10"/>
          </p:nvPr>
        </p:nvSpPr>
        <p:spPr/>
        <p:txBody>
          <a:bodyPr/>
          <a:lstStyle/>
          <a:p>
            <a:fld id="{B851842A-4D7A-9440-BDD4-C0EA0A1819B3}" type="slidenum">
              <a:rPr lang="en-US" smtClean="0"/>
              <a:t>3</a:t>
            </a:fld>
            <a:endParaRPr lang="en-US"/>
          </a:p>
        </p:txBody>
      </p:sp>
    </p:spTree>
    <p:extLst>
      <p:ext uri="{BB962C8B-B14F-4D97-AF65-F5344CB8AC3E}">
        <p14:creationId xmlns:p14="http://schemas.microsoft.com/office/powerpoint/2010/main" val="21010587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Relate this to SB100</a:t>
            </a:r>
            <a:r>
              <a:rPr lang="en-US" baseline="0" dirty="0" smtClean="0"/>
              <a:t> and Governor Brown’s executive order aiming for California carbon neutrality by mid-century.</a:t>
            </a:r>
            <a:endParaRPr lang="en-US" dirty="0" smtClean="0"/>
          </a:p>
          <a:p>
            <a:r>
              <a:rPr lang="en-US" dirty="0" smtClean="0"/>
              <a:t>During the GMI Peer Review in Washington</a:t>
            </a:r>
            <a:r>
              <a:rPr lang="en-US" baseline="0" dirty="0" smtClean="0"/>
              <a:t> DC two weeks ago, many researchers shared results from projects using VOLTTRON.</a:t>
            </a:r>
            <a:endParaRPr lang="en-US" dirty="0"/>
          </a:p>
        </p:txBody>
      </p:sp>
      <p:sp>
        <p:nvSpPr>
          <p:cNvPr id="4" name="Slide Number Placeholder 3"/>
          <p:cNvSpPr>
            <a:spLocks noGrp="1"/>
          </p:cNvSpPr>
          <p:nvPr>
            <p:ph type="sldNum" sz="quarter" idx="10"/>
          </p:nvPr>
        </p:nvSpPr>
        <p:spPr/>
        <p:txBody>
          <a:bodyPr/>
          <a:lstStyle/>
          <a:p>
            <a:fld id="{B851842A-4D7A-9440-BDD4-C0EA0A1819B3}" type="slidenum">
              <a:rPr lang="en-US" smtClean="0"/>
              <a:t>4</a:t>
            </a:fld>
            <a:endParaRPr lang="en-US"/>
          </a:p>
        </p:txBody>
      </p:sp>
    </p:spTree>
    <p:extLst>
      <p:ext uri="{BB962C8B-B14F-4D97-AF65-F5344CB8AC3E}">
        <p14:creationId xmlns:p14="http://schemas.microsoft.com/office/powerpoint/2010/main" val="11714602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Talk about each type of agent, and how they might be used in tandem.</a:t>
            </a:r>
            <a:endParaRPr lang="en-US" dirty="0"/>
          </a:p>
        </p:txBody>
      </p:sp>
      <p:sp>
        <p:nvSpPr>
          <p:cNvPr id="4" name="Slide Number Placeholder 3"/>
          <p:cNvSpPr>
            <a:spLocks noGrp="1"/>
          </p:cNvSpPr>
          <p:nvPr>
            <p:ph type="sldNum" sz="quarter" idx="10"/>
          </p:nvPr>
        </p:nvSpPr>
        <p:spPr/>
        <p:txBody>
          <a:bodyPr/>
          <a:lstStyle/>
          <a:p>
            <a:fld id="{B851842A-4D7A-9440-BDD4-C0EA0A1819B3}" type="slidenum">
              <a:rPr lang="en-US" smtClean="0"/>
              <a:t>5</a:t>
            </a:fld>
            <a:endParaRPr lang="en-US"/>
          </a:p>
        </p:txBody>
      </p:sp>
    </p:spTree>
    <p:extLst>
      <p:ext uri="{BB962C8B-B14F-4D97-AF65-F5344CB8AC3E}">
        <p14:creationId xmlns:p14="http://schemas.microsoft.com/office/powerpoint/2010/main" val="2522406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Describe how </a:t>
            </a:r>
            <a:r>
              <a:rPr lang="en-US" dirty="0" err="1" smtClean="0"/>
              <a:t>Jupyter</a:t>
            </a:r>
            <a:r>
              <a:rPr lang="en-US" dirty="0" smtClean="0"/>
              <a:t> works.</a:t>
            </a:r>
          </a:p>
          <a:p>
            <a:r>
              <a:rPr lang="en-US" dirty="0" smtClean="0"/>
              <a:t>Describe</a:t>
            </a:r>
            <a:r>
              <a:rPr lang="en-US" baseline="0" dirty="0" smtClean="0"/>
              <a:t> how Docker works.</a:t>
            </a:r>
            <a:endParaRPr lang="en-US" dirty="0"/>
          </a:p>
        </p:txBody>
      </p:sp>
      <p:sp>
        <p:nvSpPr>
          <p:cNvPr id="4" name="Slide Number Placeholder 3"/>
          <p:cNvSpPr>
            <a:spLocks noGrp="1"/>
          </p:cNvSpPr>
          <p:nvPr>
            <p:ph type="sldNum" sz="quarter" idx="10"/>
          </p:nvPr>
        </p:nvSpPr>
        <p:spPr/>
        <p:txBody>
          <a:bodyPr/>
          <a:lstStyle/>
          <a:p>
            <a:fld id="{B851842A-4D7A-9440-BDD4-C0EA0A1819B3}" type="slidenum">
              <a:rPr lang="en-US" smtClean="0"/>
              <a:t>6</a:t>
            </a:fld>
            <a:endParaRPr lang="en-US"/>
          </a:p>
        </p:txBody>
      </p:sp>
    </p:spTree>
    <p:extLst>
      <p:ext uri="{BB962C8B-B14F-4D97-AF65-F5344CB8AC3E}">
        <p14:creationId xmlns:p14="http://schemas.microsoft.com/office/powerpoint/2010/main" val="2229172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Starting here, this is</a:t>
            </a:r>
            <a:r>
              <a:rPr lang="en-US" baseline="0" dirty="0" smtClean="0"/>
              <a:t> a quick run-through of what participants will do themselves at the start of Activity 1.</a:t>
            </a:r>
            <a:endParaRPr lang="en-US" dirty="0"/>
          </a:p>
        </p:txBody>
      </p:sp>
      <p:sp>
        <p:nvSpPr>
          <p:cNvPr id="4" name="Slide Number Placeholder 3"/>
          <p:cNvSpPr>
            <a:spLocks noGrp="1"/>
          </p:cNvSpPr>
          <p:nvPr>
            <p:ph type="sldNum" sz="quarter" idx="10"/>
          </p:nvPr>
        </p:nvSpPr>
        <p:spPr/>
        <p:txBody>
          <a:bodyPr/>
          <a:lstStyle/>
          <a:p>
            <a:fld id="{B851842A-4D7A-9440-BDD4-C0EA0A1819B3}" type="slidenum">
              <a:rPr lang="en-US" smtClean="0"/>
              <a:t>7</a:t>
            </a:fld>
            <a:endParaRPr lang="en-US"/>
          </a:p>
        </p:txBody>
      </p:sp>
    </p:spTree>
    <p:extLst>
      <p:ext uri="{BB962C8B-B14F-4D97-AF65-F5344CB8AC3E}">
        <p14:creationId xmlns:p14="http://schemas.microsoft.com/office/powerpoint/2010/main" val="10830146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a:t>
            </a:r>
            <a:r>
              <a:rPr lang="en-US" dirty="0" err="1" smtClean="0"/>
              <a:t>Volttron</a:t>
            </a:r>
            <a:r>
              <a:rPr lang="en-US" baseline="0" dirty="0" smtClean="0"/>
              <a:t> Central hyperlink will become useful later, when we’re ready to report on what the agents are doing.</a:t>
            </a:r>
            <a:endParaRPr lang="en-US" dirty="0"/>
          </a:p>
        </p:txBody>
      </p:sp>
      <p:sp>
        <p:nvSpPr>
          <p:cNvPr id="4" name="Slide Number Placeholder 3"/>
          <p:cNvSpPr>
            <a:spLocks noGrp="1"/>
          </p:cNvSpPr>
          <p:nvPr>
            <p:ph type="sldNum" sz="quarter" idx="10"/>
          </p:nvPr>
        </p:nvSpPr>
        <p:spPr/>
        <p:txBody>
          <a:bodyPr/>
          <a:lstStyle/>
          <a:p>
            <a:fld id="{B851842A-4D7A-9440-BDD4-C0EA0A1819B3}" type="slidenum">
              <a:rPr lang="en-US" smtClean="0"/>
              <a:t>8</a:t>
            </a:fld>
            <a:endParaRPr lang="en-US"/>
          </a:p>
        </p:txBody>
      </p:sp>
    </p:spTree>
    <p:extLst>
      <p:ext uri="{BB962C8B-B14F-4D97-AF65-F5344CB8AC3E}">
        <p14:creationId xmlns:p14="http://schemas.microsoft.com/office/powerpoint/2010/main" val="10475086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Today</a:t>
            </a:r>
            <a:r>
              <a:rPr lang="en-US" baseline="0" dirty="0" smtClean="0"/>
              <a:t>, in the interests of time, we’ll mostly ignore VOLTTRON’s security/authorization framework. </a:t>
            </a:r>
            <a:endParaRPr lang="en-US" dirty="0"/>
          </a:p>
        </p:txBody>
      </p:sp>
      <p:sp>
        <p:nvSpPr>
          <p:cNvPr id="4" name="Slide Number Placeholder 3"/>
          <p:cNvSpPr>
            <a:spLocks noGrp="1"/>
          </p:cNvSpPr>
          <p:nvPr>
            <p:ph type="sldNum" sz="quarter" idx="10"/>
          </p:nvPr>
        </p:nvSpPr>
        <p:spPr/>
        <p:txBody>
          <a:bodyPr/>
          <a:lstStyle/>
          <a:p>
            <a:fld id="{B851842A-4D7A-9440-BDD4-C0EA0A1819B3}" type="slidenum">
              <a:rPr lang="en-US" smtClean="0"/>
              <a:t>9</a:t>
            </a:fld>
            <a:endParaRPr lang="en-US"/>
          </a:p>
        </p:txBody>
      </p:sp>
    </p:spTree>
    <p:extLst>
      <p:ext uri="{BB962C8B-B14F-4D97-AF65-F5344CB8AC3E}">
        <p14:creationId xmlns:p14="http://schemas.microsoft.com/office/powerpoint/2010/main" val="20874946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Discuss the other notebooks</a:t>
            </a:r>
            <a:r>
              <a:rPr lang="en-US" baseline="0" dirty="0" smtClean="0"/>
              <a:t>.</a:t>
            </a:r>
          </a:p>
          <a:p>
            <a:r>
              <a:rPr lang="en-US" baseline="0" dirty="0" smtClean="0"/>
              <a:t>Some are holdovers from last year’s Hackathon.</a:t>
            </a:r>
          </a:p>
          <a:p>
            <a:r>
              <a:rPr lang="en-US" baseline="0" dirty="0" smtClean="0"/>
              <a:t>Others (</a:t>
            </a:r>
            <a:r>
              <a:rPr lang="en-US" baseline="0" dirty="0" err="1" smtClean="0"/>
              <a:t>NotebookUtilities</a:t>
            </a:r>
            <a:r>
              <a:rPr lang="en-US" baseline="0" dirty="0" smtClean="0"/>
              <a:t>, </a:t>
            </a:r>
            <a:r>
              <a:rPr lang="en-US" baseline="0" dirty="0" err="1" smtClean="0"/>
              <a:t>ConfigureAgents</a:t>
            </a:r>
            <a:r>
              <a:rPr lang="en-US" baseline="0" dirty="0" smtClean="0"/>
              <a:t>) contain tools and utilities.</a:t>
            </a:r>
          </a:p>
          <a:p>
            <a:r>
              <a:rPr lang="en-US" baseline="0" dirty="0" smtClean="0"/>
              <a:t>Discuss loading one notebook from another (we’ll get into that more in a little while).</a:t>
            </a:r>
            <a:endParaRPr lang="en-US" dirty="0"/>
          </a:p>
        </p:txBody>
      </p:sp>
      <p:sp>
        <p:nvSpPr>
          <p:cNvPr id="4" name="Slide Number Placeholder 3"/>
          <p:cNvSpPr>
            <a:spLocks noGrp="1"/>
          </p:cNvSpPr>
          <p:nvPr>
            <p:ph type="sldNum" sz="quarter" idx="10"/>
          </p:nvPr>
        </p:nvSpPr>
        <p:spPr/>
        <p:txBody>
          <a:bodyPr/>
          <a:lstStyle/>
          <a:p>
            <a:fld id="{B851842A-4D7A-9440-BDD4-C0EA0A1819B3}" type="slidenum">
              <a:rPr lang="en-US" smtClean="0"/>
              <a:t>10</a:t>
            </a:fld>
            <a:endParaRPr lang="en-US"/>
          </a:p>
        </p:txBody>
      </p:sp>
    </p:spTree>
    <p:extLst>
      <p:ext uri="{BB962C8B-B14F-4D97-AF65-F5344CB8AC3E}">
        <p14:creationId xmlns:p14="http://schemas.microsoft.com/office/powerpoint/2010/main" val="16719567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7" name="Date Placeholder 6"/>
          <p:cNvSpPr>
            <a:spLocks noGrp="1"/>
          </p:cNvSpPr>
          <p:nvPr>
            <p:ph type="dt" sz="half" idx="10"/>
          </p:nvPr>
        </p:nvSpPr>
        <p:spPr/>
        <p:txBody>
          <a:bodyPr/>
          <a:lstStyle/>
          <a:p>
            <a:fld id="{A78CEEC6-4391-C744-BF15-76F9BF2823C6}" type="datetimeFigureOut">
              <a:rPr lang="en-US" smtClean="0"/>
              <a:t>9/14/18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1037DD1-CC5E-604B-94E0-418E264F847C}" type="slidenum">
              <a:rPr lang="en-US" smtClean="0"/>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A78CEEC6-4391-C744-BF15-76F9BF2823C6}" type="datetimeFigureOut">
              <a:rPr lang="en-US" smtClean="0"/>
              <a:t>9/14/18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037DD1-CC5E-604B-94E0-418E264F847C}"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A78CEEC6-4391-C744-BF15-76F9BF2823C6}" type="datetimeFigureOut">
              <a:rPr lang="en-US" smtClean="0"/>
              <a:t>9/14/18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037DD1-CC5E-604B-94E0-418E264F847C}"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A78CEEC6-4391-C744-BF15-76F9BF2823C6}" type="datetimeFigureOut">
              <a:rPr lang="en-US" smtClean="0"/>
              <a:t>9/14/18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1037DD1-CC5E-604B-94E0-418E264F847C}"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7" name="Date Placeholder 6"/>
          <p:cNvSpPr>
            <a:spLocks noGrp="1"/>
          </p:cNvSpPr>
          <p:nvPr>
            <p:ph type="dt" sz="half" idx="10"/>
          </p:nvPr>
        </p:nvSpPr>
        <p:spPr/>
        <p:txBody>
          <a:bodyPr/>
          <a:lstStyle/>
          <a:p>
            <a:fld id="{A78CEEC6-4391-C744-BF15-76F9BF2823C6}" type="datetimeFigureOut">
              <a:rPr lang="en-US" smtClean="0"/>
              <a:t>9/14/18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1037DD1-CC5E-604B-94E0-418E264F847C}" type="slidenum">
              <a:rPr lang="en-US" smtClean="0"/>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Date Placeholder 7"/>
          <p:cNvSpPr>
            <a:spLocks noGrp="1"/>
          </p:cNvSpPr>
          <p:nvPr>
            <p:ph type="dt" sz="half" idx="10"/>
          </p:nvPr>
        </p:nvSpPr>
        <p:spPr/>
        <p:txBody>
          <a:bodyPr/>
          <a:lstStyle/>
          <a:p>
            <a:fld id="{A78CEEC6-4391-C744-BF15-76F9BF2823C6}" type="datetimeFigureOut">
              <a:rPr lang="en-US" smtClean="0"/>
              <a:t>9/14/18</a:t>
            </a:fld>
            <a:endParaRPr lang="en-US"/>
          </a:p>
        </p:txBody>
      </p:sp>
      <p:sp>
        <p:nvSpPr>
          <p:cNvPr id="9" name="Footer Placeholder 8"/>
          <p:cNvSpPr>
            <a:spLocks noGrp="1"/>
          </p:cNvSpPr>
          <p:nvPr>
            <p:ph type="ftr" sz="quarter" idx="11"/>
          </p:nvPr>
        </p:nvSpPr>
        <p:spPr/>
        <p:txBody>
          <a:bodyPr/>
          <a:lstStyle/>
          <a:p>
            <a:endParaRPr lang="en-US"/>
          </a:p>
        </p:txBody>
      </p:sp>
      <p:sp>
        <p:nvSpPr>
          <p:cNvPr id="10" name="Slide Number Placeholder 9"/>
          <p:cNvSpPr>
            <a:spLocks noGrp="1"/>
          </p:cNvSpPr>
          <p:nvPr>
            <p:ph type="sldNum" sz="quarter" idx="12"/>
          </p:nvPr>
        </p:nvSpPr>
        <p:spPr/>
        <p:txBody>
          <a:bodyPr/>
          <a:lstStyle/>
          <a:p>
            <a:fld id="{11037DD1-CC5E-604B-94E0-418E264F847C}"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7" name="Date Placeholder 6"/>
          <p:cNvSpPr>
            <a:spLocks noGrp="1"/>
          </p:cNvSpPr>
          <p:nvPr>
            <p:ph type="dt" sz="half" idx="10"/>
          </p:nvPr>
        </p:nvSpPr>
        <p:spPr/>
        <p:txBody>
          <a:bodyPr/>
          <a:lstStyle/>
          <a:p>
            <a:fld id="{A78CEEC6-4391-C744-BF15-76F9BF2823C6}" type="datetimeFigureOut">
              <a:rPr lang="en-US" smtClean="0"/>
              <a:t>9/14/18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1037DD1-CC5E-604B-94E0-418E264F847C}" type="slidenum">
              <a:rPr lang="en-US" smtClean="0"/>
              <a:t>‹#›</a:t>
            </a:fld>
            <a:endParaRPr lang="en-US"/>
          </a:p>
        </p:txBody>
      </p:sp>
      <p:sp>
        <p:nvSpPr>
          <p:cNvPr id="10" name="Title 9"/>
          <p:cNvSpPr>
            <a:spLocks noGrp="1"/>
          </p:cNvSpPr>
          <p:nvPr>
            <p:ph type="title"/>
          </p:nvPr>
        </p:nvSpPr>
        <p:spPr/>
        <p:txBody>
          <a:bodyPr/>
          <a:lstStyle/>
          <a:p>
            <a:r>
              <a:rPr lang="en-US" smtClean="0"/>
              <a:t>Click to edit Master title style</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A78CEEC6-4391-C744-BF15-76F9BF2823C6}" type="datetimeFigureOut">
              <a:rPr lang="en-US" smtClean="0"/>
              <a:t>9/14/18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1037DD1-CC5E-604B-94E0-418E264F847C}"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78CEEC6-4391-C744-BF15-76F9BF2823C6}" type="datetimeFigureOut">
              <a:rPr lang="en-US" smtClean="0"/>
              <a:t>9/14/18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1037DD1-CC5E-604B-94E0-418E264F847C}"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9" name="Date Placeholder 8"/>
          <p:cNvSpPr>
            <a:spLocks noGrp="1"/>
          </p:cNvSpPr>
          <p:nvPr>
            <p:ph type="dt" sz="half" idx="10"/>
          </p:nvPr>
        </p:nvSpPr>
        <p:spPr/>
        <p:txBody>
          <a:bodyPr/>
          <a:lstStyle/>
          <a:p>
            <a:fld id="{A78CEEC6-4391-C744-BF15-76F9BF2823C6}" type="datetimeFigureOut">
              <a:rPr lang="en-US" smtClean="0"/>
              <a:t>9/14/18</a:t>
            </a:fld>
            <a:endParaRPr lang="en-US"/>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a:p>
        </p:txBody>
      </p:sp>
      <p:sp>
        <p:nvSpPr>
          <p:cNvPr id="11" name="Slide Number Placeholder 10"/>
          <p:cNvSpPr>
            <a:spLocks noGrp="1"/>
          </p:cNvSpPr>
          <p:nvPr>
            <p:ph type="sldNum" sz="quarter" idx="12"/>
          </p:nvPr>
        </p:nvSpPr>
        <p:spPr/>
        <p:txBody>
          <a:bodyPr/>
          <a:lstStyle/>
          <a:p>
            <a:fld id="{11037DD1-CC5E-604B-94E0-418E264F847C}"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A78CEEC6-4391-C744-BF15-76F9BF2823C6}" type="datetimeFigureOut">
              <a:rPr lang="en-US" smtClean="0"/>
              <a:t>9/14/18</a:t>
            </a:fld>
            <a:endParaRPr lang="en-US"/>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a:p>
        </p:txBody>
      </p:sp>
      <p:sp>
        <p:nvSpPr>
          <p:cNvPr id="10" name="Slide Number Placeholder 9"/>
          <p:cNvSpPr>
            <a:spLocks noGrp="1"/>
          </p:cNvSpPr>
          <p:nvPr>
            <p:ph type="sldNum" sz="quarter" idx="12"/>
          </p:nvPr>
        </p:nvSpPr>
        <p:spPr/>
        <p:txBody>
          <a:bodyPr/>
          <a:lstStyle/>
          <a:p>
            <a:fld id="{11037DD1-CC5E-604B-94E0-418E264F847C}"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A78CEEC6-4391-C744-BF15-76F9BF2823C6}" type="datetimeFigureOut">
              <a:rPr lang="en-US" smtClean="0"/>
              <a:t>9/14/18</a:t>
            </a:fld>
            <a:endParaRPr lang="en-US"/>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11037DD1-CC5E-604B-94E0-418E264F847C}" type="slidenum">
              <a:rPr lang="en-US" smtClean="0"/>
              <a:t>‹#›</a:t>
            </a:fld>
            <a:endParaRPr lang="en-US"/>
          </a:p>
        </p:txBody>
      </p:sp>
    </p:spTree>
    <p:extLst>
      <p:ext uri="{BB962C8B-B14F-4D97-AF65-F5344CB8AC3E}">
        <p14:creationId xmlns:p14="http://schemas.microsoft.com/office/powerpoint/2010/main" val="103522693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tiff"/><Relationship Id="rId3" Type="http://schemas.openxmlformats.org/officeDocument/2006/relationships/image" Target="../media/image2.tif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tiff"/></Relationships>
</file>

<file path=ppt/slides/_rels/slide21.xml.rels><?xml version="1.0" encoding="UTF-8" standalone="yes"?>
<Relationships xmlns="http://schemas.openxmlformats.org/package/2006/relationships"><Relationship Id="rId3" Type="http://schemas.openxmlformats.org/officeDocument/2006/relationships/hyperlink" Target="mailto:Rob.calvert@chargepoint.com" TargetMode="External"/><Relationship Id="rId4" Type="http://schemas.openxmlformats.org/officeDocument/2006/relationships/hyperlink" Target="mailto:James.sheridan@chargepoint.com" TargetMode="External"/><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3.xml.rels><?xml version="1.0" encoding="UTF-8" standalone="yes"?>
<Relationships xmlns="http://schemas.openxmlformats.org/package/2006/relationships"><Relationship Id="rId3" Type="http://schemas.openxmlformats.org/officeDocument/2006/relationships/hyperlink" Target="https://github.com/VOLTTRON/volttron" TargetMode="External"/><Relationship Id="rId4" Type="http://schemas.openxmlformats.org/officeDocument/2006/relationships/hyperlink" Target="https://volttron.readthedocs.io/en/latest/" TargetMode="External"/><Relationship Id="rId5" Type="http://schemas.openxmlformats.org/officeDocument/2006/relationships/image" Target="../media/image3.tiff"/><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hyperlink" Target="http://hackathon2.ki-evi.com:8000/volttron" TargetMode="External"/><Relationship Id="rId4" Type="http://schemas.openxmlformats.org/officeDocument/2006/relationships/image" Target="../media/image6.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423304"/>
            <a:ext cx="9144000" cy="2976392"/>
          </a:xfrm>
        </p:spPr>
        <p:txBody>
          <a:bodyPr>
            <a:normAutofit/>
          </a:bodyPr>
          <a:lstStyle/>
          <a:p>
            <a:r>
              <a:rPr lang="en-US" sz="7200" dirty="0" smtClean="0"/>
              <a:t>VOLTTRON</a:t>
            </a:r>
            <a:br>
              <a:rPr lang="en-US" sz="7200" dirty="0" smtClean="0"/>
            </a:br>
            <a:r>
              <a:rPr lang="en-US" sz="7200" dirty="0" smtClean="0"/>
              <a:t>Hackathon</a:t>
            </a:r>
            <a:endParaRPr lang="en-US" sz="7200" dirty="0"/>
          </a:p>
        </p:txBody>
      </p:sp>
      <p:sp>
        <p:nvSpPr>
          <p:cNvPr id="3" name="Subtitle 2"/>
          <p:cNvSpPr>
            <a:spLocks noGrp="1"/>
          </p:cNvSpPr>
          <p:nvPr>
            <p:ph type="subTitle" idx="1"/>
          </p:nvPr>
        </p:nvSpPr>
        <p:spPr>
          <a:xfrm>
            <a:off x="1524000" y="4700637"/>
            <a:ext cx="9144000" cy="1104044"/>
          </a:xfrm>
        </p:spPr>
        <p:txBody>
          <a:bodyPr/>
          <a:lstStyle/>
          <a:p>
            <a:endParaRPr lang="en-US" dirty="0" smtClean="0"/>
          </a:p>
          <a:p>
            <a:r>
              <a:rPr lang="en-US" sz="3600" dirty="0" smtClean="0"/>
              <a:t>September 17, 2018</a:t>
            </a:r>
            <a:endParaRPr lang="en-US" sz="3600" dirty="0"/>
          </a:p>
        </p:txBody>
      </p:sp>
      <p:pic>
        <p:nvPicPr>
          <p:cNvPr id="7" name="Picture 6"/>
          <p:cNvPicPr>
            <a:picLocks noChangeAspect="1"/>
          </p:cNvPicPr>
          <p:nvPr/>
        </p:nvPicPr>
        <p:blipFill>
          <a:blip r:embed="rId2"/>
          <a:stretch>
            <a:fillRect/>
          </a:stretch>
        </p:blipFill>
        <p:spPr>
          <a:xfrm>
            <a:off x="8638826" y="483407"/>
            <a:ext cx="2895270" cy="638956"/>
          </a:xfrm>
          <a:prstGeom prst="rect">
            <a:avLst/>
          </a:prstGeom>
        </p:spPr>
      </p:pic>
      <p:pic>
        <p:nvPicPr>
          <p:cNvPr id="8" name="Picture 7"/>
          <p:cNvPicPr>
            <a:picLocks noChangeAspect="1"/>
          </p:cNvPicPr>
          <p:nvPr/>
        </p:nvPicPr>
        <p:blipFill>
          <a:blip r:embed="rId3"/>
          <a:stretch>
            <a:fillRect/>
          </a:stretch>
        </p:blipFill>
        <p:spPr>
          <a:xfrm>
            <a:off x="882341" y="432119"/>
            <a:ext cx="2987039" cy="640080"/>
          </a:xfrm>
          <a:prstGeom prst="rect">
            <a:avLst/>
          </a:prstGeom>
        </p:spPr>
      </p:pic>
    </p:spTree>
    <p:extLst>
      <p:ext uri="{BB962C8B-B14F-4D97-AF65-F5344CB8AC3E}">
        <p14:creationId xmlns:p14="http://schemas.microsoft.com/office/powerpoint/2010/main" val="174396404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491163"/>
            <a:ext cx="4468586" cy="1188720"/>
          </a:xfrm>
        </p:spPr>
        <p:txBody>
          <a:bodyPr/>
          <a:lstStyle/>
          <a:p>
            <a:r>
              <a:rPr lang="en-US" dirty="0" smtClean="0"/>
              <a:t>Getting Started</a:t>
            </a:r>
            <a:endParaRPr lang="en-US" dirty="0"/>
          </a:p>
        </p:txBody>
      </p:sp>
      <p:sp>
        <p:nvSpPr>
          <p:cNvPr id="3" name="Content Placeholder 2"/>
          <p:cNvSpPr>
            <a:spLocks noGrp="1"/>
          </p:cNvSpPr>
          <p:nvPr>
            <p:ph idx="1"/>
          </p:nvPr>
        </p:nvSpPr>
        <p:spPr>
          <a:xfrm>
            <a:off x="838200" y="1825625"/>
            <a:ext cx="3860409" cy="4351338"/>
          </a:xfrm>
        </p:spPr>
        <p:txBody>
          <a:bodyPr>
            <a:normAutofit/>
          </a:bodyPr>
          <a:lstStyle/>
          <a:p>
            <a:pPr marL="0" indent="0">
              <a:buNone/>
            </a:pPr>
            <a:r>
              <a:rPr lang="en-US" sz="2400" dirty="0" smtClean="0"/>
              <a:t>In the </a:t>
            </a:r>
            <a:r>
              <a:rPr lang="en-US" sz="2400" dirty="0" err="1" smtClean="0"/>
              <a:t>jupyter</a:t>
            </a:r>
            <a:r>
              <a:rPr lang="en-US" sz="2400" dirty="0" smtClean="0"/>
              <a:t> directory listing, select the notebook named </a:t>
            </a:r>
            <a:r>
              <a:rPr lang="en-US" sz="2400" b="1" dirty="0" smtClean="0"/>
              <a:t>Hackathon2</a:t>
            </a:r>
            <a:endParaRPr lang="en-US" sz="2400" b="1"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37550" y="1900385"/>
            <a:ext cx="6820164" cy="4276578"/>
          </a:xfrm>
          <a:prstGeom prst="rect">
            <a:avLst/>
          </a:prstGeom>
        </p:spPr>
      </p:pic>
    </p:spTree>
    <p:extLst>
      <p:ext uri="{BB962C8B-B14F-4D97-AF65-F5344CB8AC3E}">
        <p14:creationId xmlns:p14="http://schemas.microsoft.com/office/powerpoint/2010/main" val="56966330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474835"/>
            <a:ext cx="4712360" cy="1188720"/>
          </a:xfrm>
        </p:spPr>
        <p:txBody>
          <a:bodyPr/>
          <a:lstStyle/>
          <a:p>
            <a:r>
              <a:rPr lang="en-US" dirty="0" smtClean="0"/>
              <a:t>Getting Started</a:t>
            </a:r>
            <a:endParaRPr lang="en-US" dirty="0"/>
          </a:p>
        </p:txBody>
      </p:sp>
      <p:sp>
        <p:nvSpPr>
          <p:cNvPr id="3" name="Content Placeholder 2"/>
          <p:cNvSpPr>
            <a:spLocks noGrp="1"/>
          </p:cNvSpPr>
          <p:nvPr>
            <p:ph idx="1"/>
          </p:nvPr>
        </p:nvSpPr>
        <p:spPr>
          <a:xfrm>
            <a:off x="838200" y="1825625"/>
            <a:ext cx="3691597" cy="4351338"/>
          </a:xfrm>
        </p:spPr>
        <p:txBody>
          <a:bodyPr>
            <a:normAutofit/>
          </a:bodyPr>
          <a:lstStyle/>
          <a:p>
            <a:pPr marL="0" indent="0">
              <a:buNone/>
            </a:pPr>
            <a:r>
              <a:rPr lang="en-US" sz="2400" dirty="0" smtClean="0"/>
              <a:t>In a notebook, click “Run” to execute the Python code in the current cell. </a:t>
            </a:r>
          </a:p>
          <a:p>
            <a:pPr marL="0" indent="0">
              <a:buNone/>
            </a:pPr>
            <a:endParaRPr lang="en-US" sz="2400" dirty="0" smtClean="0"/>
          </a:p>
          <a:p>
            <a:pPr marL="0" indent="0">
              <a:buNone/>
            </a:pPr>
            <a:r>
              <a:rPr lang="en-US" sz="2400" dirty="0" smtClean="0"/>
              <a:t>The cursor will advance to the next cell.</a:t>
            </a:r>
            <a:endParaRPr lang="en-US" sz="2400"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0426" y="1836520"/>
            <a:ext cx="7315200" cy="3721100"/>
          </a:xfrm>
          <a:prstGeom prst="rect">
            <a:avLst/>
          </a:prstGeom>
        </p:spPr>
      </p:pic>
      <p:sp>
        <p:nvSpPr>
          <p:cNvPr id="5" name="Right Arrow 4"/>
          <p:cNvSpPr>
            <a:spLocks noChangeAspect="1"/>
          </p:cNvSpPr>
          <p:nvPr/>
        </p:nvSpPr>
        <p:spPr>
          <a:xfrm rot="-1680000">
            <a:off x="6994104" y="3152294"/>
            <a:ext cx="728052" cy="397117"/>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4841542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Activity #1: Install and Run VOLTTRON Agents </a:t>
            </a:r>
            <a:endParaRPr lang="en-US" dirty="0"/>
          </a:p>
        </p:txBody>
      </p:sp>
      <p:sp>
        <p:nvSpPr>
          <p:cNvPr id="3" name="Content Placeholder 2"/>
          <p:cNvSpPr>
            <a:spLocks noGrp="1"/>
          </p:cNvSpPr>
          <p:nvPr>
            <p:ph idx="1"/>
          </p:nvPr>
        </p:nvSpPr>
        <p:spPr/>
        <p:txBody>
          <a:bodyPr/>
          <a:lstStyle/>
          <a:p>
            <a:pPr marL="0" indent="0">
              <a:buNone/>
            </a:pPr>
            <a:r>
              <a:rPr lang="en-US" sz="2400" dirty="0" smtClean="0"/>
              <a:t>OK, it’s your turn. In this first activity, execute the code in your notebook up through the cell named “Graph Values for a Single Topic”, reading the descriptions.</a:t>
            </a:r>
          </a:p>
          <a:p>
            <a:pPr marL="0" indent="0">
              <a:buNone/>
            </a:pPr>
            <a:endParaRPr lang="en-US" sz="2400" dirty="0"/>
          </a:p>
          <a:p>
            <a:pPr marL="0" indent="0">
              <a:buNone/>
            </a:pPr>
            <a:r>
              <a:rPr lang="en-US" sz="2400" dirty="0" smtClean="0"/>
              <a:t>Observe the device metrics that were captured (how were they captured?). What is the shape of the curve, and what does it represent?</a:t>
            </a:r>
          </a:p>
          <a:p>
            <a:endParaRPr lang="en-US" dirty="0"/>
          </a:p>
        </p:txBody>
      </p:sp>
    </p:spTree>
    <p:extLst>
      <p:ext uri="{BB962C8B-B14F-4D97-AF65-F5344CB8AC3E}">
        <p14:creationId xmlns:p14="http://schemas.microsoft.com/office/powerpoint/2010/main" val="133662883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Activity #1: Discussion</a:t>
            </a:r>
            <a:endParaRPr lang="en-US" dirty="0"/>
          </a:p>
        </p:txBody>
      </p:sp>
      <p:sp>
        <p:nvSpPr>
          <p:cNvPr id="3" name="Content Placeholder 2"/>
          <p:cNvSpPr>
            <a:spLocks noGrp="1"/>
          </p:cNvSpPr>
          <p:nvPr>
            <p:ph idx="1"/>
          </p:nvPr>
        </p:nvSpPr>
        <p:spPr/>
        <p:txBody>
          <a:bodyPr>
            <a:normAutofit/>
          </a:bodyPr>
          <a:lstStyle/>
          <a:p>
            <a:pPr marL="0" indent="0">
              <a:buNone/>
            </a:pPr>
            <a:r>
              <a:rPr lang="en-US" sz="2400" dirty="0" smtClean="0"/>
              <a:t>Problems?</a:t>
            </a:r>
          </a:p>
          <a:p>
            <a:pPr marL="0" indent="0">
              <a:buNone/>
            </a:pPr>
            <a:r>
              <a:rPr lang="en-US" sz="2400" dirty="0" smtClean="0"/>
              <a:t>Comments?</a:t>
            </a:r>
            <a:endParaRPr lang="en-US" sz="2400" dirty="0"/>
          </a:p>
        </p:txBody>
      </p:sp>
    </p:spTree>
    <p:extLst>
      <p:ext uri="{BB962C8B-B14F-4D97-AF65-F5344CB8AC3E}">
        <p14:creationId xmlns:p14="http://schemas.microsoft.com/office/powerpoint/2010/main" val="14933852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47465" y="636905"/>
            <a:ext cx="7729728" cy="1188720"/>
          </a:xfrm>
        </p:spPr>
        <p:txBody>
          <a:bodyPr/>
          <a:lstStyle/>
          <a:p>
            <a:r>
              <a:rPr lang="en-US" dirty="0" smtClean="0"/>
              <a:t>Inserting Python Code Into Agents</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48689" y="2138555"/>
            <a:ext cx="8927280" cy="4129857"/>
          </a:xfrm>
          <a:prstGeom prst="rect">
            <a:avLst/>
          </a:prstGeom>
        </p:spPr>
      </p:pic>
    </p:spTree>
    <p:extLst>
      <p:ext uri="{BB962C8B-B14F-4D97-AF65-F5344CB8AC3E}">
        <p14:creationId xmlns:p14="http://schemas.microsoft.com/office/powerpoint/2010/main" val="45111210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31136" y="480198"/>
            <a:ext cx="7729728" cy="1188720"/>
          </a:xfrm>
        </p:spPr>
        <p:txBody>
          <a:bodyPr/>
          <a:lstStyle/>
          <a:p>
            <a:r>
              <a:rPr lang="en-US" dirty="0"/>
              <a:t>ACTIVITY #</a:t>
            </a:r>
            <a:r>
              <a:rPr lang="en-US" dirty="0" smtClean="0"/>
              <a:t>2, </a:t>
            </a:r>
            <a:r>
              <a:rPr lang="en-US" dirty="0"/>
              <a:t>Part </a:t>
            </a:r>
            <a:r>
              <a:rPr lang="en-US" dirty="0" smtClean="0"/>
              <a:t>1</a:t>
            </a:r>
            <a:br>
              <a:rPr lang="en-US" dirty="0" smtClean="0"/>
            </a:br>
            <a:r>
              <a:rPr lang="en-US" dirty="0" smtClean="0"/>
              <a:t>Peak </a:t>
            </a:r>
            <a:r>
              <a:rPr lang="en-US" dirty="0"/>
              <a:t>Averaging</a:t>
            </a:r>
          </a:p>
        </p:txBody>
      </p:sp>
      <p:sp>
        <p:nvSpPr>
          <p:cNvPr id="3" name="Content Placeholder 2"/>
          <p:cNvSpPr>
            <a:spLocks noGrp="1"/>
          </p:cNvSpPr>
          <p:nvPr>
            <p:ph idx="1"/>
          </p:nvPr>
        </p:nvSpPr>
        <p:spPr>
          <a:xfrm>
            <a:off x="960699" y="1863525"/>
            <a:ext cx="10475088" cy="2025570"/>
          </a:xfrm>
        </p:spPr>
        <p:txBody>
          <a:bodyPr>
            <a:normAutofit fontScale="77500" lnSpcReduction="20000"/>
          </a:bodyPr>
          <a:lstStyle/>
          <a:p>
            <a:pPr marL="0" indent="0">
              <a:buNone/>
            </a:pPr>
            <a:r>
              <a:rPr lang="en-US" sz="2600" dirty="0"/>
              <a:t>A common calculation for peak consumption is using fifteen minute power averages rather than instantaneous peak load.  Let’s try to control our microgrid to match this definition of peak consumption. This will allow us to be less reactive to changes in microgrid consumption and conserve our battery for true periods of high demand.</a:t>
            </a:r>
          </a:p>
          <a:p>
            <a:pPr marL="0" indent="0">
              <a:buNone/>
            </a:pPr>
            <a:r>
              <a:rPr lang="en-US" sz="2600" dirty="0"/>
              <a:t/>
            </a:r>
            <a:br>
              <a:rPr lang="en-US" sz="2600" dirty="0"/>
            </a:br>
            <a:r>
              <a:rPr lang="en-US" sz="2600" dirty="0"/>
              <a:t>Your goal is to keep microgrid circuit power below a threshold, calculated as average power during a time increment (we’ll use a default of 15 minutes</a:t>
            </a:r>
            <a:r>
              <a:rPr lang="en-US" sz="2600" dirty="0" smtClean="0"/>
              <a:t>).</a:t>
            </a:r>
            <a:endParaRPr lang="en-US" dirty="0"/>
          </a:p>
        </p:txBody>
      </p:sp>
      <p:pic>
        <p:nvPicPr>
          <p:cNvPr id="1026" name="Picture 2" descr="https://lh3.googleusercontent.com/2pvXJkei9-c3J5VgiIndDh-YTtStmZC7VVsYwdHt7t7le0jONCcdcoYaCQdSQeUCz1d8CQtnLPH7mDsT2FNNGggcvDkEw1AN775w2Ys0D54FH8vzrsBG7dKU9F-ZcbEKO1XnNTd04iw"/>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0699" y="4039565"/>
            <a:ext cx="10475088" cy="2280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443471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2234994" y="329727"/>
            <a:ext cx="7729728" cy="1188720"/>
          </a:xfrm>
        </p:spPr>
        <p:txBody>
          <a:bodyPr/>
          <a:lstStyle/>
          <a:p>
            <a:r>
              <a:rPr lang="en-US" dirty="0"/>
              <a:t>ACTIVITY #</a:t>
            </a:r>
            <a:r>
              <a:rPr lang="en-US" dirty="0" smtClean="0"/>
              <a:t>2, </a:t>
            </a:r>
            <a:r>
              <a:rPr lang="en-US" dirty="0"/>
              <a:t>Part </a:t>
            </a:r>
            <a:r>
              <a:rPr lang="en-US" dirty="0" smtClean="0"/>
              <a:t>1</a:t>
            </a:r>
            <a:br>
              <a:rPr lang="en-US" dirty="0" smtClean="0"/>
            </a:br>
            <a:r>
              <a:rPr lang="en-US" dirty="0" smtClean="0"/>
              <a:t> Peak </a:t>
            </a:r>
            <a:r>
              <a:rPr lang="en-US" dirty="0"/>
              <a:t>Averaging</a:t>
            </a:r>
          </a:p>
        </p:txBody>
      </p:sp>
      <p:sp>
        <p:nvSpPr>
          <p:cNvPr id="5" name="Rectangle 4"/>
          <p:cNvSpPr/>
          <p:nvPr/>
        </p:nvSpPr>
        <p:spPr>
          <a:xfrm>
            <a:off x="973777" y="1772742"/>
            <a:ext cx="9607137" cy="2123658"/>
          </a:xfrm>
          <a:prstGeom prst="rect">
            <a:avLst/>
          </a:prstGeom>
        </p:spPr>
        <p:txBody>
          <a:bodyPr wrap="square">
            <a:spAutoFit/>
          </a:bodyPr>
          <a:lstStyle/>
          <a:p>
            <a:r>
              <a:rPr lang="en-US" sz="1200" dirty="0" err="1" smtClean="0">
                <a:solidFill>
                  <a:srgbClr val="FF0000"/>
                </a:solidFill>
                <a:latin typeface="Arial" charset="0"/>
                <a:ea typeface="Arial" charset="0"/>
                <a:cs typeface="Arial" charset="0"/>
              </a:rPr>
              <a:t>def</a:t>
            </a:r>
            <a:r>
              <a:rPr lang="en-US" sz="1200" dirty="0" smtClean="0">
                <a:solidFill>
                  <a:srgbClr val="FF0000"/>
                </a:solidFill>
                <a:latin typeface="Arial" charset="0"/>
                <a:ea typeface="Arial" charset="0"/>
                <a:cs typeface="Arial" charset="0"/>
              </a:rPr>
              <a:t> </a:t>
            </a:r>
            <a:r>
              <a:rPr lang="en-US" sz="1200" dirty="0" err="1">
                <a:solidFill>
                  <a:srgbClr val="FFC000"/>
                </a:solidFill>
                <a:latin typeface="Arial" charset="0"/>
                <a:ea typeface="Arial" charset="0"/>
                <a:cs typeface="Arial" charset="0"/>
              </a:rPr>
              <a:t>calc_average_power</a:t>
            </a:r>
            <a:r>
              <a:rPr lang="en-US" sz="1200" dirty="0">
                <a:latin typeface="Arial" charset="0"/>
                <a:ea typeface="Arial" charset="0"/>
                <a:cs typeface="Arial" charset="0"/>
              </a:rPr>
              <a:t>(</a:t>
            </a:r>
            <a:r>
              <a:rPr lang="en-US" sz="1200" dirty="0" err="1">
                <a:latin typeface="Arial" charset="0"/>
                <a:ea typeface="Arial" charset="0"/>
                <a:cs typeface="Arial" charset="0"/>
              </a:rPr>
              <a:t>power_now</a:t>
            </a:r>
            <a:r>
              <a:rPr lang="en-US" sz="1200" dirty="0">
                <a:latin typeface="Arial" charset="0"/>
                <a:ea typeface="Arial" charset="0"/>
                <a:cs typeface="Arial" charset="0"/>
              </a:rPr>
              <a:t>, </a:t>
            </a:r>
            <a:r>
              <a:rPr lang="en-US" sz="1200" dirty="0" err="1">
                <a:latin typeface="Arial" charset="0"/>
                <a:ea typeface="Arial" charset="0"/>
                <a:cs typeface="Arial" charset="0"/>
              </a:rPr>
              <a:t>time_now</a:t>
            </a:r>
            <a:r>
              <a:rPr lang="en-US" sz="1200" dirty="0">
                <a:latin typeface="Arial" charset="0"/>
                <a:ea typeface="Arial" charset="0"/>
                <a:cs typeface="Arial" charset="0"/>
              </a:rPr>
              <a:t>, </a:t>
            </a:r>
            <a:r>
              <a:rPr lang="en-US" sz="1200" dirty="0" err="1">
                <a:latin typeface="Arial" charset="0"/>
                <a:ea typeface="Arial" charset="0"/>
                <a:cs typeface="Arial" charset="0"/>
              </a:rPr>
              <a:t>time_previous</a:t>
            </a:r>
            <a:r>
              <a:rPr lang="en-US" sz="1200" dirty="0">
                <a:latin typeface="Arial" charset="0"/>
                <a:ea typeface="Arial" charset="0"/>
                <a:cs typeface="Arial" charset="0"/>
              </a:rPr>
              <a:t>, </a:t>
            </a:r>
            <a:r>
              <a:rPr lang="en-US" sz="1200" dirty="0" err="1">
                <a:latin typeface="Arial" charset="0"/>
                <a:ea typeface="Arial" charset="0"/>
                <a:cs typeface="Arial" charset="0"/>
              </a:rPr>
              <a:t>avg_power_previous</a:t>
            </a:r>
            <a:r>
              <a:rPr lang="en-US" sz="1200" dirty="0">
                <a:latin typeface="Arial" charset="0"/>
                <a:ea typeface="Arial" charset="0"/>
                <a:cs typeface="Arial" charset="0"/>
              </a:rPr>
              <a:t>, </a:t>
            </a:r>
            <a:r>
              <a:rPr lang="en-US" sz="1200" dirty="0" err="1">
                <a:latin typeface="Arial" charset="0"/>
                <a:ea typeface="Arial" charset="0"/>
                <a:cs typeface="Arial" charset="0"/>
              </a:rPr>
              <a:t>interval_length</a:t>
            </a:r>
            <a:r>
              <a:rPr lang="en-US" sz="1200" dirty="0">
                <a:latin typeface="Arial" charset="0"/>
                <a:ea typeface="Arial" charset="0"/>
                <a:cs typeface="Arial" charset="0"/>
              </a:rPr>
              <a:t>):</a:t>
            </a:r>
            <a:endParaRPr lang="en-US" sz="1200" dirty="0">
              <a:latin typeface="Arial" charset="0"/>
              <a:ea typeface="Arial" charset="0"/>
              <a:cs typeface="Arial" charset="0"/>
            </a:endParaRPr>
          </a:p>
          <a:p>
            <a:r>
              <a:rPr lang="en-US" sz="1200" dirty="0">
                <a:solidFill>
                  <a:srgbClr val="00B050"/>
                </a:solidFill>
                <a:latin typeface="Arial" charset="0"/>
                <a:ea typeface="Arial" charset="0"/>
                <a:cs typeface="Arial" charset="0"/>
              </a:rPr>
              <a:t> </a:t>
            </a:r>
            <a:r>
              <a:rPr lang="en-US" sz="1200" dirty="0" smtClean="0">
                <a:solidFill>
                  <a:srgbClr val="00B050"/>
                </a:solidFill>
                <a:latin typeface="Arial" charset="0"/>
                <a:ea typeface="Arial" charset="0"/>
                <a:cs typeface="Arial" charset="0"/>
              </a:rPr>
              <a:t>   </a:t>
            </a:r>
            <a:r>
              <a:rPr lang="en-US" sz="1200" i="1" dirty="0" smtClean="0">
                <a:solidFill>
                  <a:srgbClr val="00B050"/>
                </a:solidFill>
                <a:latin typeface="Arial" charset="0"/>
                <a:ea typeface="Arial" charset="0"/>
                <a:cs typeface="Arial" charset="0"/>
              </a:rPr>
              <a:t>Calculate </a:t>
            </a:r>
            <a:r>
              <a:rPr lang="en-US" sz="1200" i="1" dirty="0">
                <a:solidFill>
                  <a:srgbClr val="00B050"/>
                </a:solidFill>
                <a:latin typeface="Arial" charset="0"/>
                <a:ea typeface="Arial" charset="0"/>
                <a:cs typeface="Arial" charset="0"/>
              </a:rPr>
              <a:t>the current average microgrid power for the given interval</a:t>
            </a:r>
            <a:r>
              <a:rPr lang="en-US" sz="1200" i="1" dirty="0" smtClean="0">
                <a:solidFill>
                  <a:srgbClr val="00B050"/>
                </a:solidFill>
                <a:latin typeface="Arial" charset="0"/>
                <a:ea typeface="Arial" charset="0"/>
                <a:cs typeface="Arial" charset="0"/>
              </a:rPr>
              <a:t>.</a:t>
            </a:r>
            <a:r>
              <a:rPr lang="en-US" sz="1200" dirty="0">
                <a:solidFill>
                  <a:srgbClr val="00B050"/>
                </a:solidFill>
                <a:latin typeface="Arial" charset="0"/>
                <a:ea typeface="Arial" charset="0"/>
                <a:cs typeface="Arial" charset="0"/>
              </a:rPr>
              <a:t/>
            </a:r>
            <a:br>
              <a:rPr lang="en-US" sz="1200" dirty="0">
                <a:solidFill>
                  <a:srgbClr val="00B050"/>
                </a:solidFill>
                <a:latin typeface="Arial" charset="0"/>
                <a:ea typeface="Arial" charset="0"/>
                <a:cs typeface="Arial" charset="0"/>
              </a:rPr>
            </a:br>
            <a:r>
              <a:rPr lang="en-US" sz="1200" dirty="0" smtClean="0">
                <a:solidFill>
                  <a:srgbClr val="00B050"/>
                </a:solidFill>
                <a:latin typeface="Arial" charset="0"/>
                <a:ea typeface="Arial" charset="0"/>
                <a:cs typeface="Arial" charset="0"/>
              </a:rPr>
              <a:t>    </a:t>
            </a:r>
            <a:r>
              <a:rPr lang="en-US" sz="1200" i="1" dirty="0" smtClean="0">
                <a:solidFill>
                  <a:srgbClr val="00B050"/>
                </a:solidFill>
                <a:latin typeface="Arial" charset="0"/>
                <a:ea typeface="Arial" charset="0"/>
                <a:cs typeface="Arial" charset="0"/>
              </a:rPr>
              <a:t>Python </a:t>
            </a:r>
            <a:r>
              <a:rPr lang="en-US" sz="1200" i="1" dirty="0">
                <a:solidFill>
                  <a:srgbClr val="00B050"/>
                </a:solidFill>
                <a:latin typeface="Arial" charset="0"/>
                <a:ea typeface="Arial" charset="0"/>
                <a:cs typeface="Arial" charset="0"/>
              </a:rPr>
              <a:t>help: when subtracting timestamps, you can use the </a:t>
            </a:r>
            <a:r>
              <a:rPr lang="en-US" sz="1200" i="1" dirty="0" err="1">
                <a:solidFill>
                  <a:srgbClr val="00B050"/>
                </a:solidFill>
                <a:latin typeface="Arial" charset="0"/>
                <a:ea typeface="Arial" charset="0"/>
                <a:cs typeface="Arial" charset="0"/>
              </a:rPr>
              <a:t>total_seconds</a:t>
            </a:r>
            <a:r>
              <a:rPr lang="en-US" sz="1200" i="1" dirty="0">
                <a:solidFill>
                  <a:srgbClr val="00B050"/>
                </a:solidFill>
                <a:latin typeface="Arial" charset="0"/>
                <a:ea typeface="Arial" charset="0"/>
                <a:cs typeface="Arial" charset="0"/>
              </a:rPr>
              <a:t>() method to return a float representation </a:t>
            </a:r>
            <a:r>
              <a:rPr lang="en-US" sz="1200" i="1" dirty="0" smtClean="0">
                <a:solidFill>
                  <a:srgbClr val="00B050"/>
                </a:solidFill>
                <a:latin typeface="Arial" charset="0"/>
                <a:ea typeface="Arial" charset="0"/>
                <a:cs typeface="Arial" charset="0"/>
              </a:rPr>
              <a:t>of</a:t>
            </a:r>
            <a:r>
              <a:rPr lang="en-US" sz="1200" dirty="0" smtClean="0">
                <a:solidFill>
                  <a:srgbClr val="00B050"/>
                </a:solidFill>
                <a:latin typeface="Arial" charset="0"/>
                <a:ea typeface="Arial" charset="0"/>
                <a:cs typeface="Arial" charset="0"/>
              </a:rPr>
              <a:t> </a:t>
            </a:r>
          </a:p>
          <a:p>
            <a:r>
              <a:rPr lang="en-US" sz="1200" i="1" dirty="0">
                <a:solidFill>
                  <a:srgbClr val="00B050"/>
                </a:solidFill>
                <a:latin typeface="Arial" charset="0"/>
                <a:ea typeface="Arial" charset="0"/>
                <a:cs typeface="Arial" charset="0"/>
              </a:rPr>
              <a:t> </a:t>
            </a:r>
            <a:r>
              <a:rPr lang="en-US" sz="1200" i="1" dirty="0" smtClean="0">
                <a:solidFill>
                  <a:srgbClr val="00B050"/>
                </a:solidFill>
                <a:latin typeface="Arial" charset="0"/>
                <a:ea typeface="Arial" charset="0"/>
                <a:cs typeface="Arial" charset="0"/>
              </a:rPr>
              <a:t>   the </a:t>
            </a:r>
            <a:r>
              <a:rPr lang="en-US" sz="1200" i="1" dirty="0" err="1">
                <a:solidFill>
                  <a:srgbClr val="00B050"/>
                </a:solidFill>
                <a:latin typeface="Arial" charset="0"/>
                <a:ea typeface="Arial" charset="0"/>
                <a:cs typeface="Arial" charset="0"/>
              </a:rPr>
              <a:t>timedelta</a:t>
            </a:r>
            <a:r>
              <a:rPr lang="en-US" sz="1200" i="1" dirty="0">
                <a:solidFill>
                  <a:srgbClr val="00B050"/>
                </a:solidFill>
                <a:latin typeface="Arial" charset="0"/>
                <a:ea typeface="Arial" charset="0"/>
                <a:cs typeface="Arial" charset="0"/>
              </a:rPr>
              <a:t>. Ex: (ts1-ts2).</a:t>
            </a:r>
            <a:r>
              <a:rPr lang="en-US" sz="1200" i="1" dirty="0" err="1">
                <a:solidFill>
                  <a:srgbClr val="00B050"/>
                </a:solidFill>
                <a:latin typeface="Arial" charset="0"/>
                <a:ea typeface="Arial" charset="0"/>
                <a:cs typeface="Arial" charset="0"/>
              </a:rPr>
              <a:t>total_seconds</a:t>
            </a:r>
            <a:r>
              <a:rPr lang="en-US" sz="1200" i="1" dirty="0">
                <a:solidFill>
                  <a:srgbClr val="00B050"/>
                </a:solidFill>
                <a:latin typeface="Arial" charset="0"/>
                <a:ea typeface="Arial" charset="0"/>
                <a:cs typeface="Arial" charset="0"/>
              </a:rPr>
              <a:t>()</a:t>
            </a:r>
            <a:endParaRPr lang="en-US" sz="1200" dirty="0">
              <a:solidFill>
                <a:srgbClr val="00B050"/>
              </a:solidFill>
              <a:latin typeface="Arial" charset="0"/>
              <a:ea typeface="Arial" charset="0"/>
              <a:cs typeface="Arial" charset="0"/>
            </a:endParaRPr>
          </a:p>
          <a:p>
            <a:r>
              <a:rPr lang="en-US" sz="1200" dirty="0">
                <a:solidFill>
                  <a:srgbClr val="00B050"/>
                </a:solidFill>
                <a:latin typeface="Arial" charset="0"/>
                <a:ea typeface="Arial" charset="0"/>
                <a:cs typeface="Arial" charset="0"/>
              </a:rPr>
              <a:t/>
            </a:r>
            <a:br>
              <a:rPr lang="en-US" sz="1200" dirty="0">
                <a:solidFill>
                  <a:srgbClr val="00B050"/>
                </a:solidFill>
                <a:latin typeface="Arial" charset="0"/>
                <a:ea typeface="Arial" charset="0"/>
                <a:cs typeface="Arial" charset="0"/>
              </a:rPr>
            </a:br>
            <a:r>
              <a:rPr lang="en-US" sz="1200" i="1" dirty="0">
                <a:solidFill>
                  <a:srgbClr val="00B050"/>
                </a:solidFill>
                <a:latin typeface="Arial" charset="0"/>
                <a:ea typeface="Arial" charset="0"/>
                <a:cs typeface="Arial" charset="0"/>
              </a:rPr>
              <a:t>  </a:t>
            </a:r>
            <a:r>
              <a:rPr lang="en-US" sz="1200" b="1" i="1" dirty="0">
                <a:solidFill>
                  <a:srgbClr val="00B050"/>
                </a:solidFill>
                <a:latin typeface="Arial" charset="0"/>
                <a:ea typeface="Arial" charset="0"/>
                <a:cs typeface="Arial" charset="0"/>
              </a:rPr>
              <a:t>:</a:t>
            </a:r>
            <a:r>
              <a:rPr lang="en-US" sz="1200" b="1" i="1" dirty="0" err="1">
                <a:solidFill>
                  <a:srgbClr val="00B050"/>
                </a:solidFill>
                <a:latin typeface="Arial" charset="0"/>
                <a:ea typeface="Arial" charset="0"/>
                <a:cs typeface="Arial" charset="0"/>
              </a:rPr>
              <a:t>param</a:t>
            </a:r>
            <a:r>
              <a:rPr lang="en-US" sz="1200" i="1" dirty="0">
                <a:solidFill>
                  <a:srgbClr val="00B050"/>
                </a:solidFill>
                <a:latin typeface="Arial" charset="0"/>
                <a:ea typeface="Arial" charset="0"/>
                <a:cs typeface="Arial" charset="0"/>
              </a:rPr>
              <a:t> </a:t>
            </a:r>
            <a:r>
              <a:rPr lang="en-US" sz="1200" i="1" dirty="0" err="1">
                <a:solidFill>
                  <a:srgbClr val="00B050"/>
                </a:solidFill>
                <a:latin typeface="Arial" charset="0"/>
                <a:ea typeface="Arial" charset="0"/>
                <a:cs typeface="Arial" charset="0"/>
              </a:rPr>
              <a:t>power_now</a:t>
            </a:r>
            <a:r>
              <a:rPr lang="en-US" sz="1200" i="1" dirty="0">
                <a:solidFill>
                  <a:srgbClr val="00B050"/>
                </a:solidFill>
                <a:latin typeface="Arial" charset="0"/>
                <a:ea typeface="Arial" charset="0"/>
                <a:cs typeface="Arial" charset="0"/>
              </a:rPr>
              <a:t>: Current microgrid power reading</a:t>
            </a:r>
            <a:endParaRPr lang="en-US" sz="1200" dirty="0">
              <a:solidFill>
                <a:srgbClr val="00B050"/>
              </a:solidFill>
              <a:latin typeface="Arial" charset="0"/>
              <a:ea typeface="Arial" charset="0"/>
              <a:cs typeface="Arial" charset="0"/>
            </a:endParaRPr>
          </a:p>
          <a:p>
            <a:r>
              <a:rPr lang="en-US" sz="1200" i="1" dirty="0">
                <a:solidFill>
                  <a:srgbClr val="00B050"/>
                </a:solidFill>
                <a:latin typeface="Arial" charset="0"/>
                <a:ea typeface="Arial" charset="0"/>
                <a:cs typeface="Arial" charset="0"/>
              </a:rPr>
              <a:t>  </a:t>
            </a:r>
            <a:r>
              <a:rPr lang="en-US" sz="1200" b="1" i="1" dirty="0">
                <a:solidFill>
                  <a:srgbClr val="00B050"/>
                </a:solidFill>
                <a:latin typeface="Arial" charset="0"/>
                <a:ea typeface="Arial" charset="0"/>
                <a:cs typeface="Arial" charset="0"/>
              </a:rPr>
              <a:t>:</a:t>
            </a:r>
            <a:r>
              <a:rPr lang="en-US" sz="1200" b="1" i="1" dirty="0" err="1">
                <a:solidFill>
                  <a:srgbClr val="00B050"/>
                </a:solidFill>
                <a:latin typeface="Arial" charset="0"/>
                <a:ea typeface="Arial" charset="0"/>
                <a:cs typeface="Arial" charset="0"/>
              </a:rPr>
              <a:t>param</a:t>
            </a:r>
            <a:r>
              <a:rPr lang="en-US" sz="1200" i="1" dirty="0">
                <a:solidFill>
                  <a:srgbClr val="00B050"/>
                </a:solidFill>
                <a:latin typeface="Arial" charset="0"/>
                <a:ea typeface="Arial" charset="0"/>
                <a:cs typeface="Arial" charset="0"/>
              </a:rPr>
              <a:t> </a:t>
            </a:r>
            <a:r>
              <a:rPr lang="en-US" sz="1200" i="1" dirty="0" err="1">
                <a:solidFill>
                  <a:srgbClr val="00B050"/>
                </a:solidFill>
                <a:latin typeface="Arial" charset="0"/>
                <a:ea typeface="Arial" charset="0"/>
                <a:cs typeface="Arial" charset="0"/>
              </a:rPr>
              <a:t>time_now</a:t>
            </a:r>
            <a:r>
              <a:rPr lang="en-US" sz="1200" i="1" dirty="0">
                <a:solidFill>
                  <a:srgbClr val="00B050"/>
                </a:solidFill>
                <a:latin typeface="Arial" charset="0"/>
                <a:ea typeface="Arial" charset="0"/>
                <a:cs typeface="Arial" charset="0"/>
              </a:rPr>
              <a:t>: Current simulation timestamp</a:t>
            </a:r>
            <a:endParaRPr lang="en-US" sz="1200" dirty="0">
              <a:solidFill>
                <a:srgbClr val="00B050"/>
              </a:solidFill>
              <a:latin typeface="Arial" charset="0"/>
              <a:ea typeface="Arial" charset="0"/>
              <a:cs typeface="Arial" charset="0"/>
            </a:endParaRPr>
          </a:p>
          <a:p>
            <a:r>
              <a:rPr lang="en-US" sz="1200" i="1" dirty="0">
                <a:solidFill>
                  <a:srgbClr val="00B050"/>
                </a:solidFill>
                <a:latin typeface="Arial" charset="0"/>
                <a:ea typeface="Arial" charset="0"/>
                <a:cs typeface="Arial" charset="0"/>
              </a:rPr>
              <a:t>  </a:t>
            </a:r>
            <a:r>
              <a:rPr lang="en-US" sz="1200" b="1" i="1" dirty="0">
                <a:solidFill>
                  <a:srgbClr val="00B050"/>
                </a:solidFill>
                <a:latin typeface="Arial" charset="0"/>
                <a:ea typeface="Arial" charset="0"/>
                <a:cs typeface="Arial" charset="0"/>
              </a:rPr>
              <a:t>:</a:t>
            </a:r>
            <a:r>
              <a:rPr lang="en-US" sz="1200" b="1" i="1" dirty="0" err="1">
                <a:solidFill>
                  <a:srgbClr val="00B050"/>
                </a:solidFill>
                <a:latin typeface="Arial" charset="0"/>
                <a:ea typeface="Arial" charset="0"/>
                <a:cs typeface="Arial" charset="0"/>
              </a:rPr>
              <a:t>param</a:t>
            </a:r>
            <a:r>
              <a:rPr lang="en-US" sz="1200" i="1" dirty="0">
                <a:solidFill>
                  <a:srgbClr val="00B050"/>
                </a:solidFill>
                <a:latin typeface="Arial" charset="0"/>
                <a:ea typeface="Arial" charset="0"/>
                <a:cs typeface="Arial" charset="0"/>
              </a:rPr>
              <a:t> </a:t>
            </a:r>
            <a:r>
              <a:rPr lang="en-US" sz="1200" i="1" dirty="0" err="1">
                <a:solidFill>
                  <a:srgbClr val="00B050"/>
                </a:solidFill>
                <a:latin typeface="Arial" charset="0"/>
                <a:ea typeface="Arial" charset="0"/>
                <a:cs typeface="Arial" charset="0"/>
              </a:rPr>
              <a:t>time_previous</a:t>
            </a:r>
            <a:r>
              <a:rPr lang="en-US" sz="1200" i="1" dirty="0">
                <a:solidFill>
                  <a:srgbClr val="00B050"/>
                </a:solidFill>
                <a:latin typeface="Arial" charset="0"/>
                <a:ea typeface="Arial" charset="0"/>
                <a:cs typeface="Arial" charset="0"/>
              </a:rPr>
              <a:t>: Most recent previous power reading timestamp</a:t>
            </a:r>
            <a:endParaRPr lang="en-US" sz="1200" dirty="0">
              <a:solidFill>
                <a:srgbClr val="00B050"/>
              </a:solidFill>
              <a:latin typeface="Arial" charset="0"/>
              <a:ea typeface="Arial" charset="0"/>
              <a:cs typeface="Arial" charset="0"/>
            </a:endParaRPr>
          </a:p>
          <a:p>
            <a:r>
              <a:rPr lang="en-US" sz="1200" i="1" dirty="0">
                <a:solidFill>
                  <a:srgbClr val="00B050"/>
                </a:solidFill>
                <a:latin typeface="Arial" charset="0"/>
                <a:ea typeface="Arial" charset="0"/>
                <a:cs typeface="Arial" charset="0"/>
              </a:rPr>
              <a:t>  </a:t>
            </a:r>
            <a:r>
              <a:rPr lang="en-US" sz="1200" b="1" i="1" dirty="0">
                <a:solidFill>
                  <a:srgbClr val="00B050"/>
                </a:solidFill>
                <a:latin typeface="Arial" charset="0"/>
                <a:ea typeface="Arial" charset="0"/>
                <a:cs typeface="Arial" charset="0"/>
              </a:rPr>
              <a:t>:</a:t>
            </a:r>
            <a:r>
              <a:rPr lang="en-US" sz="1200" b="1" i="1" dirty="0" err="1">
                <a:solidFill>
                  <a:srgbClr val="00B050"/>
                </a:solidFill>
                <a:latin typeface="Arial" charset="0"/>
                <a:ea typeface="Arial" charset="0"/>
                <a:cs typeface="Arial" charset="0"/>
              </a:rPr>
              <a:t>param</a:t>
            </a:r>
            <a:r>
              <a:rPr lang="en-US" sz="1200" i="1" dirty="0">
                <a:solidFill>
                  <a:srgbClr val="00B050"/>
                </a:solidFill>
                <a:latin typeface="Arial" charset="0"/>
                <a:ea typeface="Arial" charset="0"/>
                <a:cs typeface="Arial" charset="0"/>
              </a:rPr>
              <a:t> </a:t>
            </a:r>
            <a:r>
              <a:rPr lang="en-US" sz="1200" i="1" dirty="0" err="1">
                <a:solidFill>
                  <a:srgbClr val="00B050"/>
                </a:solidFill>
                <a:latin typeface="Arial" charset="0"/>
                <a:ea typeface="Arial" charset="0"/>
                <a:cs typeface="Arial" charset="0"/>
              </a:rPr>
              <a:t>avg_power_previous</a:t>
            </a:r>
            <a:r>
              <a:rPr lang="en-US" sz="1200" i="1" dirty="0">
                <a:solidFill>
                  <a:srgbClr val="00B050"/>
                </a:solidFill>
                <a:latin typeface="Arial" charset="0"/>
                <a:ea typeface="Arial" charset="0"/>
                <a:cs typeface="Arial" charset="0"/>
              </a:rPr>
              <a:t>: Running average of power readings for the interval</a:t>
            </a:r>
            <a:endParaRPr lang="en-US" sz="1200" dirty="0">
              <a:solidFill>
                <a:srgbClr val="00B050"/>
              </a:solidFill>
              <a:latin typeface="Arial" charset="0"/>
              <a:ea typeface="Arial" charset="0"/>
              <a:cs typeface="Arial" charset="0"/>
            </a:endParaRPr>
          </a:p>
          <a:p>
            <a:r>
              <a:rPr lang="en-US" sz="1200" i="1" dirty="0">
                <a:solidFill>
                  <a:srgbClr val="00B050"/>
                </a:solidFill>
                <a:latin typeface="Arial" charset="0"/>
                <a:ea typeface="Arial" charset="0"/>
                <a:cs typeface="Arial" charset="0"/>
              </a:rPr>
              <a:t>  </a:t>
            </a:r>
            <a:r>
              <a:rPr lang="en-US" sz="1200" b="1" i="1" dirty="0">
                <a:solidFill>
                  <a:srgbClr val="00B050"/>
                </a:solidFill>
                <a:latin typeface="Arial" charset="0"/>
                <a:ea typeface="Arial" charset="0"/>
                <a:cs typeface="Arial" charset="0"/>
              </a:rPr>
              <a:t>:</a:t>
            </a:r>
            <a:r>
              <a:rPr lang="en-US" sz="1200" b="1" i="1" dirty="0" err="1">
                <a:solidFill>
                  <a:srgbClr val="00B050"/>
                </a:solidFill>
                <a:latin typeface="Arial" charset="0"/>
                <a:ea typeface="Arial" charset="0"/>
                <a:cs typeface="Arial" charset="0"/>
              </a:rPr>
              <a:t>param</a:t>
            </a:r>
            <a:r>
              <a:rPr lang="en-US" sz="1200" i="1" dirty="0">
                <a:solidFill>
                  <a:srgbClr val="00B050"/>
                </a:solidFill>
                <a:latin typeface="Arial" charset="0"/>
                <a:ea typeface="Arial" charset="0"/>
                <a:cs typeface="Arial" charset="0"/>
              </a:rPr>
              <a:t> </a:t>
            </a:r>
            <a:r>
              <a:rPr lang="en-US" sz="1200" i="1" dirty="0" err="1">
                <a:solidFill>
                  <a:srgbClr val="00B050"/>
                </a:solidFill>
                <a:latin typeface="Arial" charset="0"/>
                <a:ea typeface="Arial" charset="0"/>
                <a:cs typeface="Arial" charset="0"/>
              </a:rPr>
              <a:t>interval_length</a:t>
            </a:r>
            <a:r>
              <a:rPr lang="en-US" sz="1200" i="1" dirty="0">
                <a:solidFill>
                  <a:srgbClr val="00B050"/>
                </a:solidFill>
                <a:latin typeface="Arial" charset="0"/>
                <a:ea typeface="Arial" charset="0"/>
                <a:cs typeface="Arial" charset="0"/>
              </a:rPr>
              <a:t>: Length of interval (in minutes</a:t>
            </a:r>
            <a:r>
              <a:rPr lang="en-US" sz="1200" i="1" dirty="0" smtClean="0">
                <a:solidFill>
                  <a:srgbClr val="00B050"/>
                </a:solidFill>
                <a:latin typeface="Arial" charset="0"/>
                <a:ea typeface="Arial" charset="0"/>
                <a:cs typeface="Arial" charset="0"/>
              </a:rPr>
              <a:t>)</a:t>
            </a:r>
            <a:r>
              <a:rPr lang="en-US" sz="1200" dirty="0">
                <a:solidFill>
                  <a:srgbClr val="00B050"/>
                </a:solidFill>
                <a:latin typeface="Arial" charset="0"/>
                <a:ea typeface="Arial" charset="0"/>
                <a:cs typeface="Arial" charset="0"/>
              </a:rPr>
              <a:t/>
            </a:r>
            <a:br>
              <a:rPr lang="en-US" sz="1200" dirty="0">
                <a:solidFill>
                  <a:srgbClr val="00B050"/>
                </a:solidFill>
                <a:latin typeface="Arial" charset="0"/>
                <a:ea typeface="Arial" charset="0"/>
                <a:cs typeface="Arial" charset="0"/>
              </a:rPr>
            </a:br>
            <a:r>
              <a:rPr lang="en-US" sz="1200" i="1" dirty="0">
                <a:solidFill>
                  <a:srgbClr val="00B050"/>
                </a:solidFill>
                <a:latin typeface="Arial" charset="0"/>
                <a:ea typeface="Arial" charset="0"/>
                <a:cs typeface="Arial" charset="0"/>
              </a:rPr>
              <a:t>  </a:t>
            </a:r>
            <a:r>
              <a:rPr lang="en-US" sz="1200" b="1" i="1" dirty="0">
                <a:solidFill>
                  <a:srgbClr val="00B050"/>
                </a:solidFill>
                <a:latin typeface="Arial" charset="0"/>
                <a:ea typeface="Arial" charset="0"/>
                <a:cs typeface="Arial" charset="0"/>
              </a:rPr>
              <a:t>:return</a:t>
            </a:r>
            <a:r>
              <a:rPr lang="en-US" sz="1200" i="1" dirty="0">
                <a:solidFill>
                  <a:srgbClr val="00B050"/>
                </a:solidFill>
                <a:latin typeface="Arial" charset="0"/>
                <a:ea typeface="Arial" charset="0"/>
                <a:cs typeface="Arial" charset="0"/>
              </a:rPr>
              <a:t>: </a:t>
            </a:r>
            <a:r>
              <a:rPr lang="en-US" sz="1200" i="1" dirty="0" err="1">
                <a:solidFill>
                  <a:srgbClr val="00B050"/>
                </a:solidFill>
                <a:latin typeface="Arial" charset="0"/>
                <a:ea typeface="Arial" charset="0"/>
                <a:cs typeface="Arial" charset="0"/>
              </a:rPr>
              <a:t>avg_power_now</a:t>
            </a:r>
            <a:r>
              <a:rPr lang="en-US" sz="1200" i="1" dirty="0">
                <a:solidFill>
                  <a:srgbClr val="00B050"/>
                </a:solidFill>
                <a:latin typeface="Arial" charset="0"/>
                <a:ea typeface="Arial" charset="0"/>
                <a:cs typeface="Arial" charset="0"/>
              </a:rPr>
              <a:t>: newly calculated average interval </a:t>
            </a:r>
            <a:r>
              <a:rPr lang="en-US" sz="1200" i="1" dirty="0" smtClean="0">
                <a:solidFill>
                  <a:srgbClr val="00B050"/>
                </a:solidFill>
                <a:latin typeface="Arial" charset="0"/>
                <a:ea typeface="Arial" charset="0"/>
                <a:cs typeface="Arial" charset="0"/>
              </a:rPr>
              <a:t>power</a:t>
            </a:r>
            <a:endParaRPr lang="en-US" sz="1200" dirty="0">
              <a:solidFill>
                <a:srgbClr val="00B050"/>
              </a:solidFill>
              <a:latin typeface="Arial" charset="0"/>
              <a:ea typeface="Arial" charset="0"/>
              <a:cs typeface="Arial" charset="0"/>
            </a:endParaRPr>
          </a:p>
        </p:txBody>
      </p:sp>
      <p:sp>
        <p:nvSpPr>
          <p:cNvPr id="7" name="Rectangle 6"/>
          <p:cNvSpPr/>
          <p:nvPr/>
        </p:nvSpPr>
        <p:spPr>
          <a:xfrm>
            <a:off x="973777" y="4014401"/>
            <a:ext cx="10799180" cy="2492990"/>
          </a:xfrm>
          <a:prstGeom prst="rect">
            <a:avLst/>
          </a:prstGeom>
        </p:spPr>
        <p:txBody>
          <a:bodyPr wrap="square">
            <a:spAutoFit/>
          </a:bodyPr>
          <a:lstStyle/>
          <a:p>
            <a:r>
              <a:rPr lang="en-US" sz="1200" dirty="0" err="1" smtClean="0">
                <a:solidFill>
                  <a:srgbClr val="FF0000"/>
                </a:solidFill>
                <a:latin typeface="Arial" charset="0"/>
                <a:ea typeface="Arial" charset="0"/>
                <a:cs typeface="Arial" charset="0"/>
              </a:rPr>
              <a:t>def</a:t>
            </a:r>
            <a:r>
              <a:rPr lang="en-US" sz="1200" dirty="0" smtClean="0">
                <a:solidFill>
                  <a:srgbClr val="FF0000"/>
                </a:solidFill>
                <a:latin typeface="Arial" charset="0"/>
                <a:ea typeface="Arial" charset="0"/>
                <a:cs typeface="Arial" charset="0"/>
              </a:rPr>
              <a:t> </a:t>
            </a:r>
            <a:r>
              <a:rPr lang="en-US" sz="1200" dirty="0" err="1">
                <a:solidFill>
                  <a:srgbClr val="FFC000"/>
                </a:solidFill>
                <a:latin typeface="Arial" charset="0"/>
                <a:ea typeface="Arial" charset="0"/>
                <a:cs typeface="Arial" charset="0"/>
              </a:rPr>
              <a:t>calc_setpoint</a:t>
            </a:r>
            <a:r>
              <a:rPr lang="en-US" sz="1200" dirty="0">
                <a:latin typeface="Arial" charset="0"/>
                <a:ea typeface="Arial" charset="0"/>
                <a:cs typeface="Arial" charset="0"/>
              </a:rPr>
              <a:t>(</a:t>
            </a:r>
            <a:r>
              <a:rPr lang="en-US" sz="1200" dirty="0" err="1">
                <a:latin typeface="Arial" charset="0"/>
                <a:ea typeface="Arial" charset="0"/>
                <a:cs typeface="Arial" charset="0"/>
              </a:rPr>
              <a:t>power_now</a:t>
            </a:r>
            <a:r>
              <a:rPr lang="en-US" sz="1200" dirty="0">
                <a:latin typeface="Arial" charset="0"/>
                <a:ea typeface="Arial" charset="0"/>
                <a:cs typeface="Arial" charset="0"/>
              </a:rPr>
              <a:t>, </a:t>
            </a:r>
            <a:r>
              <a:rPr lang="en-US" sz="1200" dirty="0" err="1">
                <a:latin typeface="Arial" charset="0"/>
                <a:ea typeface="Arial" charset="0"/>
                <a:cs typeface="Arial" charset="0"/>
              </a:rPr>
              <a:t>setpoint_previous</a:t>
            </a:r>
            <a:r>
              <a:rPr lang="en-US" sz="1200" dirty="0">
                <a:latin typeface="Arial" charset="0"/>
                <a:ea typeface="Arial" charset="0"/>
                <a:cs typeface="Arial" charset="0"/>
              </a:rPr>
              <a:t>, </a:t>
            </a:r>
            <a:r>
              <a:rPr lang="en-US" sz="1200" dirty="0" err="1">
                <a:latin typeface="Arial" charset="0"/>
                <a:ea typeface="Arial" charset="0"/>
                <a:cs typeface="Arial" charset="0"/>
              </a:rPr>
              <a:t>time_now</a:t>
            </a:r>
            <a:r>
              <a:rPr lang="en-US" sz="1200" dirty="0">
                <a:latin typeface="Arial" charset="0"/>
                <a:ea typeface="Arial" charset="0"/>
                <a:cs typeface="Arial" charset="0"/>
              </a:rPr>
              <a:t>, </a:t>
            </a:r>
            <a:r>
              <a:rPr lang="en-US" sz="1200" dirty="0" err="1">
                <a:latin typeface="Arial" charset="0"/>
                <a:ea typeface="Arial" charset="0"/>
                <a:cs typeface="Arial" charset="0"/>
              </a:rPr>
              <a:t>avg_power_now</a:t>
            </a:r>
            <a:r>
              <a:rPr lang="en-US" sz="1200" dirty="0">
                <a:latin typeface="Arial" charset="0"/>
                <a:ea typeface="Arial" charset="0"/>
                <a:cs typeface="Arial" charset="0"/>
              </a:rPr>
              <a:t>, </a:t>
            </a:r>
            <a:r>
              <a:rPr lang="en-US" sz="1200" dirty="0" err="1">
                <a:latin typeface="Arial" charset="0"/>
                <a:ea typeface="Arial" charset="0"/>
                <a:cs typeface="Arial" charset="0"/>
              </a:rPr>
              <a:t>interval_length</a:t>
            </a:r>
            <a:r>
              <a:rPr lang="en-US" sz="1200" dirty="0">
                <a:latin typeface="Arial" charset="0"/>
                <a:ea typeface="Arial" charset="0"/>
                <a:cs typeface="Arial" charset="0"/>
              </a:rPr>
              <a:t>, </a:t>
            </a:r>
            <a:r>
              <a:rPr lang="en-US" sz="1200" dirty="0" err="1" smtClean="0">
                <a:latin typeface="Arial" charset="0"/>
                <a:ea typeface="Arial" charset="0"/>
                <a:cs typeface="Arial" charset="0"/>
              </a:rPr>
              <a:t>target_power</a:t>
            </a:r>
            <a:r>
              <a:rPr lang="en-US" sz="1200" dirty="0" smtClean="0">
                <a:latin typeface="Arial" charset="0"/>
                <a:ea typeface="Arial" charset="0"/>
                <a:cs typeface="Arial" charset="0"/>
              </a:rPr>
              <a:t>, </a:t>
            </a:r>
            <a:r>
              <a:rPr lang="en-US" sz="1200" dirty="0" err="1" smtClean="0">
                <a:latin typeface="Arial" charset="0"/>
                <a:ea typeface="Arial" charset="0"/>
                <a:cs typeface="Arial" charset="0"/>
              </a:rPr>
              <a:t>max_charge_kw</a:t>
            </a:r>
            <a:r>
              <a:rPr lang="en-US" sz="1200" dirty="0">
                <a:latin typeface="Arial" charset="0"/>
                <a:ea typeface="Arial" charset="0"/>
                <a:cs typeface="Arial" charset="0"/>
              </a:rPr>
              <a:t>, </a:t>
            </a:r>
            <a:r>
              <a:rPr lang="en-US" sz="1200" dirty="0" err="1">
                <a:latin typeface="Arial" charset="0"/>
                <a:ea typeface="Arial" charset="0"/>
                <a:cs typeface="Arial" charset="0"/>
              </a:rPr>
              <a:t>max_discharge_kw</a:t>
            </a:r>
            <a:r>
              <a:rPr lang="en-US" sz="1200" dirty="0">
                <a:latin typeface="Arial" charset="0"/>
                <a:ea typeface="Arial" charset="0"/>
                <a:cs typeface="Arial" charset="0"/>
              </a:rPr>
              <a:t>):</a:t>
            </a:r>
            <a:endParaRPr lang="en-US" sz="1200" dirty="0">
              <a:latin typeface="Arial" charset="0"/>
              <a:ea typeface="Arial" charset="0"/>
              <a:cs typeface="Arial" charset="0"/>
            </a:endParaRPr>
          </a:p>
          <a:p>
            <a:r>
              <a:rPr lang="en-US" sz="1200" i="1" dirty="0" smtClean="0">
                <a:solidFill>
                  <a:srgbClr val="00B050"/>
                </a:solidFill>
                <a:latin typeface="Arial" charset="0"/>
                <a:ea typeface="Arial" charset="0"/>
                <a:cs typeface="Arial" charset="0"/>
              </a:rPr>
              <a:t>    Calculate </a:t>
            </a:r>
            <a:r>
              <a:rPr lang="en-US" sz="1200" i="1" dirty="0">
                <a:solidFill>
                  <a:srgbClr val="00B050"/>
                </a:solidFill>
                <a:latin typeface="Arial" charset="0"/>
                <a:ea typeface="Arial" charset="0"/>
                <a:cs typeface="Arial" charset="0"/>
              </a:rPr>
              <a:t>a control setpoint that will keep the microgrid power as close to the </a:t>
            </a:r>
            <a:r>
              <a:rPr lang="en-US" sz="1200" i="1" dirty="0" err="1">
                <a:solidFill>
                  <a:srgbClr val="00B050"/>
                </a:solidFill>
                <a:latin typeface="Arial" charset="0"/>
                <a:ea typeface="Arial" charset="0"/>
                <a:cs typeface="Arial" charset="0"/>
              </a:rPr>
              <a:t>target_power</a:t>
            </a:r>
            <a:r>
              <a:rPr lang="en-US" sz="1200" i="1" dirty="0">
                <a:solidFill>
                  <a:srgbClr val="00B050"/>
                </a:solidFill>
                <a:latin typeface="Arial" charset="0"/>
                <a:ea typeface="Arial" charset="0"/>
                <a:cs typeface="Arial" charset="0"/>
              </a:rPr>
              <a:t> as possible. </a:t>
            </a:r>
            <a:r>
              <a:rPr lang="en-US" sz="1200" i="1" dirty="0" smtClean="0">
                <a:solidFill>
                  <a:srgbClr val="00B050"/>
                </a:solidFill>
                <a:latin typeface="Arial" charset="0"/>
                <a:ea typeface="Arial" charset="0"/>
                <a:cs typeface="Arial" charset="0"/>
              </a:rPr>
              <a:t>Keep</a:t>
            </a:r>
            <a:endParaRPr lang="en-US" sz="1200" dirty="0" smtClean="0">
              <a:solidFill>
                <a:srgbClr val="00B050"/>
              </a:solidFill>
              <a:latin typeface="Arial" charset="0"/>
              <a:ea typeface="Arial" charset="0"/>
              <a:cs typeface="Arial" charset="0"/>
            </a:endParaRPr>
          </a:p>
          <a:p>
            <a:r>
              <a:rPr lang="en-US" sz="1200" i="1" dirty="0">
                <a:solidFill>
                  <a:srgbClr val="00B050"/>
                </a:solidFill>
                <a:latin typeface="Arial" charset="0"/>
                <a:ea typeface="Arial" charset="0"/>
                <a:cs typeface="Arial" charset="0"/>
              </a:rPr>
              <a:t> </a:t>
            </a:r>
            <a:r>
              <a:rPr lang="en-US" sz="1200" i="1" dirty="0" smtClean="0">
                <a:solidFill>
                  <a:srgbClr val="00B050"/>
                </a:solidFill>
                <a:latin typeface="Arial" charset="0"/>
                <a:ea typeface="Arial" charset="0"/>
                <a:cs typeface="Arial" charset="0"/>
              </a:rPr>
              <a:t>   in </a:t>
            </a:r>
            <a:r>
              <a:rPr lang="en-US" sz="1200" i="1" dirty="0">
                <a:solidFill>
                  <a:srgbClr val="00B050"/>
                </a:solidFill>
                <a:latin typeface="Arial" charset="0"/>
                <a:ea typeface="Arial" charset="0"/>
                <a:cs typeface="Arial" charset="0"/>
              </a:rPr>
              <a:t>mind that a </a:t>
            </a:r>
            <a:r>
              <a:rPr lang="en-US" sz="1200" i="1" dirty="0" err="1">
                <a:solidFill>
                  <a:srgbClr val="00B050"/>
                </a:solidFill>
                <a:latin typeface="Arial" charset="0"/>
                <a:ea typeface="Arial" charset="0"/>
                <a:cs typeface="Arial" charset="0"/>
              </a:rPr>
              <a:t>control_setpoint</a:t>
            </a:r>
            <a:r>
              <a:rPr lang="en-US" sz="1200" i="1" dirty="0">
                <a:solidFill>
                  <a:srgbClr val="00B050"/>
                </a:solidFill>
                <a:latin typeface="Arial" charset="0"/>
                <a:ea typeface="Arial" charset="0"/>
                <a:cs typeface="Arial" charset="0"/>
              </a:rPr>
              <a:t> cannot dispatch greater than </a:t>
            </a:r>
            <a:r>
              <a:rPr lang="en-US" sz="1200" i="1" dirty="0" err="1">
                <a:solidFill>
                  <a:srgbClr val="00B050"/>
                </a:solidFill>
                <a:latin typeface="Arial" charset="0"/>
                <a:ea typeface="Arial" charset="0"/>
                <a:cs typeface="Arial" charset="0"/>
              </a:rPr>
              <a:t>max_charge_kw</a:t>
            </a:r>
            <a:r>
              <a:rPr lang="en-US" sz="1200" i="1" dirty="0">
                <a:solidFill>
                  <a:srgbClr val="00B050"/>
                </a:solidFill>
                <a:latin typeface="Arial" charset="0"/>
                <a:ea typeface="Arial" charset="0"/>
                <a:cs typeface="Arial" charset="0"/>
              </a:rPr>
              <a:t>, nor discharge </a:t>
            </a:r>
            <a:r>
              <a:rPr lang="en-US" sz="1200" i="1" dirty="0" smtClean="0">
                <a:solidFill>
                  <a:srgbClr val="00B050"/>
                </a:solidFill>
                <a:latin typeface="Arial" charset="0"/>
                <a:ea typeface="Arial" charset="0"/>
                <a:cs typeface="Arial" charset="0"/>
              </a:rPr>
              <a:t>less</a:t>
            </a:r>
            <a:r>
              <a:rPr lang="en-US" sz="1200" dirty="0" smtClean="0">
                <a:solidFill>
                  <a:srgbClr val="00B050"/>
                </a:solidFill>
                <a:latin typeface="Arial" charset="0"/>
                <a:ea typeface="Arial" charset="0"/>
                <a:cs typeface="Arial" charset="0"/>
              </a:rPr>
              <a:t> </a:t>
            </a:r>
            <a:r>
              <a:rPr lang="en-US" sz="1200" i="1" dirty="0" smtClean="0">
                <a:solidFill>
                  <a:srgbClr val="00B050"/>
                </a:solidFill>
                <a:latin typeface="Arial" charset="0"/>
                <a:ea typeface="Arial" charset="0"/>
                <a:cs typeface="Arial" charset="0"/>
              </a:rPr>
              <a:t>than </a:t>
            </a:r>
            <a:r>
              <a:rPr lang="en-US" sz="1200" i="1" dirty="0">
                <a:solidFill>
                  <a:srgbClr val="00B050"/>
                </a:solidFill>
                <a:latin typeface="Arial" charset="0"/>
                <a:ea typeface="Arial" charset="0"/>
                <a:cs typeface="Arial" charset="0"/>
              </a:rPr>
              <a:t>negative </a:t>
            </a:r>
            <a:r>
              <a:rPr lang="en-US" sz="1200" i="1" dirty="0" smtClean="0">
                <a:solidFill>
                  <a:srgbClr val="00B050"/>
                </a:solidFill>
                <a:latin typeface="Arial" charset="0"/>
                <a:ea typeface="Arial" charset="0"/>
                <a:cs typeface="Arial" charset="0"/>
              </a:rPr>
              <a:t>(-) </a:t>
            </a:r>
            <a:r>
              <a:rPr lang="en-US" sz="1200" i="1" dirty="0" err="1" smtClean="0">
                <a:solidFill>
                  <a:srgbClr val="00B050"/>
                </a:solidFill>
                <a:latin typeface="Arial" charset="0"/>
                <a:ea typeface="Arial" charset="0"/>
                <a:cs typeface="Arial" charset="0"/>
              </a:rPr>
              <a:t>max_discharge_kw</a:t>
            </a:r>
            <a:endParaRPr lang="en-US" sz="1200" dirty="0">
              <a:solidFill>
                <a:srgbClr val="00B050"/>
              </a:solidFill>
              <a:latin typeface="Arial" charset="0"/>
              <a:ea typeface="Arial" charset="0"/>
              <a:cs typeface="Arial" charset="0"/>
            </a:endParaRPr>
          </a:p>
          <a:p>
            <a:r>
              <a:rPr lang="en-US" sz="1200" dirty="0">
                <a:solidFill>
                  <a:srgbClr val="00B050"/>
                </a:solidFill>
                <a:latin typeface="Arial" charset="0"/>
                <a:ea typeface="Arial" charset="0"/>
                <a:cs typeface="Arial" charset="0"/>
              </a:rPr>
              <a:t/>
            </a:r>
            <a:br>
              <a:rPr lang="en-US" sz="1200" dirty="0">
                <a:solidFill>
                  <a:srgbClr val="00B050"/>
                </a:solidFill>
                <a:latin typeface="Arial" charset="0"/>
                <a:ea typeface="Arial" charset="0"/>
                <a:cs typeface="Arial" charset="0"/>
              </a:rPr>
            </a:br>
            <a:r>
              <a:rPr lang="en-US" sz="1200" i="1" dirty="0">
                <a:solidFill>
                  <a:srgbClr val="00B050"/>
                </a:solidFill>
                <a:latin typeface="Arial" charset="0"/>
                <a:ea typeface="Arial" charset="0"/>
                <a:cs typeface="Arial" charset="0"/>
              </a:rPr>
              <a:t>  </a:t>
            </a:r>
            <a:r>
              <a:rPr lang="en-US" sz="1200" b="1" i="1" dirty="0">
                <a:solidFill>
                  <a:srgbClr val="00B050"/>
                </a:solidFill>
                <a:latin typeface="Arial" charset="0"/>
                <a:ea typeface="Arial" charset="0"/>
                <a:cs typeface="Arial" charset="0"/>
              </a:rPr>
              <a:t>:</a:t>
            </a:r>
            <a:r>
              <a:rPr lang="en-US" sz="1200" b="1" i="1" dirty="0" err="1">
                <a:solidFill>
                  <a:srgbClr val="00B050"/>
                </a:solidFill>
                <a:latin typeface="Arial" charset="0"/>
                <a:ea typeface="Arial" charset="0"/>
                <a:cs typeface="Arial" charset="0"/>
              </a:rPr>
              <a:t>param</a:t>
            </a:r>
            <a:r>
              <a:rPr lang="en-US" sz="1200" i="1" dirty="0">
                <a:solidFill>
                  <a:srgbClr val="00B050"/>
                </a:solidFill>
                <a:latin typeface="Arial" charset="0"/>
                <a:ea typeface="Arial" charset="0"/>
                <a:cs typeface="Arial" charset="0"/>
              </a:rPr>
              <a:t> </a:t>
            </a:r>
            <a:r>
              <a:rPr lang="en-US" sz="1200" i="1" dirty="0" err="1">
                <a:solidFill>
                  <a:srgbClr val="00B050"/>
                </a:solidFill>
                <a:latin typeface="Arial" charset="0"/>
                <a:ea typeface="Arial" charset="0"/>
                <a:cs typeface="Arial" charset="0"/>
              </a:rPr>
              <a:t>power_now</a:t>
            </a:r>
            <a:r>
              <a:rPr lang="en-US" sz="1200" i="1" dirty="0">
                <a:solidFill>
                  <a:srgbClr val="00B050"/>
                </a:solidFill>
                <a:latin typeface="Arial" charset="0"/>
                <a:ea typeface="Arial" charset="0"/>
                <a:cs typeface="Arial" charset="0"/>
              </a:rPr>
              <a:t>: Current microgrid power reading</a:t>
            </a:r>
            <a:endParaRPr lang="en-US" sz="1200" dirty="0">
              <a:solidFill>
                <a:srgbClr val="00B050"/>
              </a:solidFill>
              <a:latin typeface="Arial" charset="0"/>
              <a:ea typeface="Arial" charset="0"/>
              <a:cs typeface="Arial" charset="0"/>
            </a:endParaRPr>
          </a:p>
          <a:p>
            <a:r>
              <a:rPr lang="en-US" sz="1200" i="1" dirty="0">
                <a:solidFill>
                  <a:srgbClr val="00B050"/>
                </a:solidFill>
                <a:latin typeface="Arial" charset="0"/>
                <a:ea typeface="Arial" charset="0"/>
                <a:cs typeface="Arial" charset="0"/>
              </a:rPr>
              <a:t>  </a:t>
            </a:r>
            <a:r>
              <a:rPr lang="en-US" sz="1200" b="1" i="1" dirty="0">
                <a:solidFill>
                  <a:srgbClr val="00B050"/>
                </a:solidFill>
                <a:latin typeface="Arial" charset="0"/>
                <a:ea typeface="Arial" charset="0"/>
                <a:cs typeface="Arial" charset="0"/>
              </a:rPr>
              <a:t>:</a:t>
            </a:r>
            <a:r>
              <a:rPr lang="en-US" sz="1200" b="1" i="1" dirty="0" err="1">
                <a:solidFill>
                  <a:srgbClr val="00B050"/>
                </a:solidFill>
                <a:latin typeface="Arial" charset="0"/>
                <a:ea typeface="Arial" charset="0"/>
                <a:cs typeface="Arial" charset="0"/>
              </a:rPr>
              <a:t>param</a:t>
            </a:r>
            <a:r>
              <a:rPr lang="en-US" sz="1200" i="1" dirty="0">
                <a:solidFill>
                  <a:srgbClr val="00B050"/>
                </a:solidFill>
                <a:latin typeface="Arial" charset="0"/>
                <a:ea typeface="Arial" charset="0"/>
                <a:cs typeface="Arial" charset="0"/>
              </a:rPr>
              <a:t> </a:t>
            </a:r>
            <a:r>
              <a:rPr lang="en-US" sz="1200" i="1" dirty="0" err="1">
                <a:solidFill>
                  <a:srgbClr val="00B050"/>
                </a:solidFill>
                <a:latin typeface="Arial" charset="0"/>
                <a:ea typeface="Arial" charset="0"/>
                <a:cs typeface="Arial" charset="0"/>
              </a:rPr>
              <a:t>setpoint_previous</a:t>
            </a:r>
            <a:r>
              <a:rPr lang="en-US" sz="1200" i="1" dirty="0">
                <a:solidFill>
                  <a:srgbClr val="00B050"/>
                </a:solidFill>
                <a:latin typeface="Arial" charset="0"/>
                <a:ea typeface="Arial" charset="0"/>
                <a:cs typeface="Arial" charset="0"/>
              </a:rPr>
              <a:t>: The previous setpoint sent to the inverter/battery</a:t>
            </a:r>
            <a:endParaRPr lang="en-US" sz="1200" dirty="0">
              <a:solidFill>
                <a:srgbClr val="00B050"/>
              </a:solidFill>
              <a:latin typeface="Arial" charset="0"/>
              <a:ea typeface="Arial" charset="0"/>
              <a:cs typeface="Arial" charset="0"/>
            </a:endParaRPr>
          </a:p>
          <a:p>
            <a:r>
              <a:rPr lang="en-US" sz="1200" i="1" dirty="0">
                <a:solidFill>
                  <a:srgbClr val="00B050"/>
                </a:solidFill>
                <a:latin typeface="Arial" charset="0"/>
                <a:ea typeface="Arial" charset="0"/>
                <a:cs typeface="Arial" charset="0"/>
              </a:rPr>
              <a:t>  </a:t>
            </a:r>
            <a:r>
              <a:rPr lang="en-US" sz="1200" b="1" i="1" dirty="0">
                <a:solidFill>
                  <a:srgbClr val="00B050"/>
                </a:solidFill>
                <a:latin typeface="Arial" charset="0"/>
                <a:ea typeface="Arial" charset="0"/>
                <a:cs typeface="Arial" charset="0"/>
              </a:rPr>
              <a:t>:</a:t>
            </a:r>
            <a:r>
              <a:rPr lang="en-US" sz="1200" b="1" i="1" dirty="0" err="1">
                <a:solidFill>
                  <a:srgbClr val="00B050"/>
                </a:solidFill>
                <a:latin typeface="Arial" charset="0"/>
                <a:ea typeface="Arial" charset="0"/>
                <a:cs typeface="Arial" charset="0"/>
              </a:rPr>
              <a:t>param</a:t>
            </a:r>
            <a:r>
              <a:rPr lang="en-US" sz="1200" i="1" dirty="0">
                <a:solidFill>
                  <a:srgbClr val="00B050"/>
                </a:solidFill>
                <a:latin typeface="Arial" charset="0"/>
                <a:ea typeface="Arial" charset="0"/>
                <a:cs typeface="Arial" charset="0"/>
              </a:rPr>
              <a:t> </a:t>
            </a:r>
            <a:r>
              <a:rPr lang="en-US" sz="1200" i="1" dirty="0" err="1">
                <a:solidFill>
                  <a:srgbClr val="00B050"/>
                </a:solidFill>
                <a:latin typeface="Arial" charset="0"/>
                <a:ea typeface="Arial" charset="0"/>
                <a:cs typeface="Arial" charset="0"/>
              </a:rPr>
              <a:t>time_now</a:t>
            </a:r>
            <a:r>
              <a:rPr lang="en-US" sz="1200" i="1" dirty="0">
                <a:solidFill>
                  <a:srgbClr val="00B050"/>
                </a:solidFill>
                <a:latin typeface="Arial" charset="0"/>
                <a:ea typeface="Arial" charset="0"/>
                <a:cs typeface="Arial" charset="0"/>
              </a:rPr>
              <a:t>: Current simulation timestamp</a:t>
            </a:r>
            <a:endParaRPr lang="en-US" sz="1200" dirty="0">
              <a:solidFill>
                <a:srgbClr val="00B050"/>
              </a:solidFill>
              <a:latin typeface="Arial" charset="0"/>
              <a:ea typeface="Arial" charset="0"/>
              <a:cs typeface="Arial" charset="0"/>
            </a:endParaRPr>
          </a:p>
          <a:p>
            <a:r>
              <a:rPr lang="en-US" sz="1200" i="1" dirty="0">
                <a:solidFill>
                  <a:srgbClr val="00B050"/>
                </a:solidFill>
                <a:latin typeface="Arial" charset="0"/>
                <a:ea typeface="Arial" charset="0"/>
                <a:cs typeface="Arial" charset="0"/>
              </a:rPr>
              <a:t>  </a:t>
            </a:r>
            <a:r>
              <a:rPr lang="en-US" sz="1200" b="1" i="1" dirty="0">
                <a:solidFill>
                  <a:srgbClr val="00B050"/>
                </a:solidFill>
                <a:latin typeface="Arial" charset="0"/>
                <a:ea typeface="Arial" charset="0"/>
                <a:cs typeface="Arial" charset="0"/>
              </a:rPr>
              <a:t>:</a:t>
            </a:r>
            <a:r>
              <a:rPr lang="en-US" sz="1200" b="1" i="1" dirty="0" err="1">
                <a:solidFill>
                  <a:srgbClr val="00B050"/>
                </a:solidFill>
                <a:latin typeface="Arial" charset="0"/>
                <a:ea typeface="Arial" charset="0"/>
                <a:cs typeface="Arial" charset="0"/>
              </a:rPr>
              <a:t>param</a:t>
            </a:r>
            <a:r>
              <a:rPr lang="en-US" sz="1200" i="1" dirty="0">
                <a:solidFill>
                  <a:srgbClr val="00B050"/>
                </a:solidFill>
                <a:latin typeface="Arial" charset="0"/>
                <a:ea typeface="Arial" charset="0"/>
                <a:cs typeface="Arial" charset="0"/>
              </a:rPr>
              <a:t> </a:t>
            </a:r>
            <a:r>
              <a:rPr lang="en-US" sz="1200" i="1" dirty="0" err="1">
                <a:solidFill>
                  <a:srgbClr val="00B050"/>
                </a:solidFill>
                <a:latin typeface="Arial" charset="0"/>
                <a:ea typeface="Arial" charset="0"/>
                <a:cs typeface="Arial" charset="0"/>
              </a:rPr>
              <a:t>avg_power_now</a:t>
            </a:r>
            <a:r>
              <a:rPr lang="en-US" sz="1200" i="1" dirty="0">
                <a:solidFill>
                  <a:srgbClr val="00B050"/>
                </a:solidFill>
                <a:latin typeface="Arial" charset="0"/>
                <a:ea typeface="Arial" charset="0"/>
                <a:cs typeface="Arial" charset="0"/>
              </a:rPr>
              <a:t>: Current average power reading for the interval</a:t>
            </a:r>
            <a:endParaRPr lang="en-US" sz="1200" dirty="0">
              <a:solidFill>
                <a:srgbClr val="00B050"/>
              </a:solidFill>
              <a:latin typeface="Arial" charset="0"/>
              <a:ea typeface="Arial" charset="0"/>
              <a:cs typeface="Arial" charset="0"/>
            </a:endParaRPr>
          </a:p>
          <a:p>
            <a:r>
              <a:rPr lang="en-US" sz="1200" i="1" dirty="0">
                <a:solidFill>
                  <a:srgbClr val="00B050"/>
                </a:solidFill>
                <a:latin typeface="Arial" charset="0"/>
                <a:ea typeface="Arial" charset="0"/>
                <a:cs typeface="Arial" charset="0"/>
              </a:rPr>
              <a:t>  </a:t>
            </a:r>
            <a:r>
              <a:rPr lang="en-US" sz="1200" b="1" i="1" dirty="0">
                <a:solidFill>
                  <a:srgbClr val="00B050"/>
                </a:solidFill>
                <a:latin typeface="Arial" charset="0"/>
                <a:ea typeface="Arial" charset="0"/>
                <a:cs typeface="Arial" charset="0"/>
              </a:rPr>
              <a:t>:</a:t>
            </a:r>
            <a:r>
              <a:rPr lang="en-US" sz="1200" b="1" i="1" dirty="0" err="1">
                <a:solidFill>
                  <a:srgbClr val="00B050"/>
                </a:solidFill>
                <a:latin typeface="Arial" charset="0"/>
                <a:ea typeface="Arial" charset="0"/>
                <a:cs typeface="Arial" charset="0"/>
              </a:rPr>
              <a:t>param</a:t>
            </a:r>
            <a:r>
              <a:rPr lang="en-US" sz="1200" i="1" dirty="0">
                <a:solidFill>
                  <a:srgbClr val="00B050"/>
                </a:solidFill>
                <a:latin typeface="Arial" charset="0"/>
                <a:ea typeface="Arial" charset="0"/>
                <a:cs typeface="Arial" charset="0"/>
              </a:rPr>
              <a:t> </a:t>
            </a:r>
            <a:r>
              <a:rPr lang="en-US" sz="1200" i="1" dirty="0" err="1">
                <a:solidFill>
                  <a:srgbClr val="00B050"/>
                </a:solidFill>
                <a:latin typeface="Arial" charset="0"/>
                <a:ea typeface="Arial" charset="0"/>
                <a:cs typeface="Arial" charset="0"/>
              </a:rPr>
              <a:t>interval_length</a:t>
            </a:r>
            <a:r>
              <a:rPr lang="en-US" sz="1200" i="1" dirty="0">
                <a:solidFill>
                  <a:srgbClr val="00B050"/>
                </a:solidFill>
                <a:latin typeface="Arial" charset="0"/>
                <a:ea typeface="Arial" charset="0"/>
                <a:cs typeface="Arial" charset="0"/>
              </a:rPr>
              <a:t>: Length of interval (in minutes)</a:t>
            </a:r>
            <a:endParaRPr lang="en-US" sz="1200" dirty="0">
              <a:solidFill>
                <a:srgbClr val="00B050"/>
              </a:solidFill>
              <a:latin typeface="Arial" charset="0"/>
              <a:ea typeface="Arial" charset="0"/>
              <a:cs typeface="Arial" charset="0"/>
            </a:endParaRPr>
          </a:p>
          <a:p>
            <a:r>
              <a:rPr lang="en-US" sz="1200" i="1" dirty="0">
                <a:solidFill>
                  <a:srgbClr val="00B050"/>
                </a:solidFill>
                <a:latin typeface="Arial" charset="0"/>
                <a:ea typeface="Arial" charset="0"/>
                <a:cs typeface="Arial" charset="0"/>
              </a:rPr>
              <a:t>  </a:t>
            </a:r>
            <a:r>
              <a:rPr lang="en-US" sz="1200" b="1" i="1" dirty="0">
                <a:solidFill>
                  <a:srgbClr val="00B050"/>
                </a:solidFill>
                <a:latin typeface="Arial" charset="0"/>
                <a:ea typeface="Arial" charset="0"/>
                <a:cs typeface="Arial" charset="0"/>
              </a:rPr>
              <a:t>:</a:t>
            </a:r>
            <a:r>
              <a:rPr lang="en-US" sz="1200" b="1" i="1" dirty="0" err="1">
                <a:solidFill>
                  <a:srgbClr val="00B050"/>
                </a:solidFill>
                <a:latin typeface="Arial" charset="0"/>
                <a:ea typeface="Arial" charset="0"/>
                <a:cs typeface="Arial" charset="0"/>
              </a:rPr>
              <a:t>param</a:t>
            </a:r>
            <a:r>
              <a:rPr lang="en-US" sz="1200" i="1" dirty="0">
                <a:solidFill>
                  <a:srgbClr val="00B050"/>
                </a:solidFill>
                <a:latin typeface="Arial" charset="0"/>
                <a:ea typeface="Arial" charset="0"/>
                <a:cs typeface="Arial" charset="0"/>
              </a:rPr>
              <a:t> </a:t>
            </a:r>
            <a:r>
              <a:rPr lang="en-US" sz="1200" i="1" dirty="0" err="1">
                <a:solidFill>
                  <a:srgbClr val="00B050"/>
                </a:solidFill>
                <a:latin typeface="Arial" charset="0"/>
                <a:ea typeface="Arial" charset="0"/>
                <a:cs typeface="Arial" charset="0"/>
              </a:rPr>
              <a:t>target_power</a:t>
            </a:r>
            <a:r>
              <a:rPr lang="en-US" sz="1200" i="1" dirty="0">
                <a:solidFill>
                  <a:srgbClr val="00B050"/>
                </a:solidFill>
                <a:latin typeface="Arial" charset="0"/>
                <a:ea typeface="Arial" charset="0"/>
                <a:cs typeface="Arial" charset="0"/>
              </a:rPr>
              <a:t>: Control threshold for the microgrid</a:t>
            </a:r>
            <a:endParaRPr lang="en-US" sz="1200" dirty="0">
              <a:solidFill>
                <a:srgbClr val="00B050"/>
              </a:solidFill>
              <a:latin typeface="Arial" charset="0"/>
              <a:ea typeface="Arial" charset="0"/>
              <a:cs typeface="Arial" charset="0"/>
            </a:endParaRPr>
          </a:p>
          <a:p>
            <a:r>
              <a:rPr lang="en-US" sz="1200" i="1" dirty="0">
                <a:solidFill>
                  <a:srgbClr val="00B050"/>
                </a:solidFill>
                <a:latin typeface="Arial" charset="0"/>
                <a:ea typeface="Arial" charset="0"/>
                <a:cs typeface="Arial" charset="0"/>
              </a:rPr>
              <a:t>  </a:t>
            </a:r>
            <a:r>
              <a:rPr lang="en-US" sz="1200" b="1" i="1" dirty="0">
                <a:solidFill>
                  <a:srgbClr val="00B050"/>
                </a:solidFill>
                <a:latin typeface="Arial" charset="0"/>
                <a:ea typeface="Arial" charset="0"/>
                <a:cs typeface="Arial" charset="0"/>
              </a:rPr>
              <a:t>:</a:t>
            </a:r>
            <a:r>
              <a:rPr lang="en-US" sz="1200" b="1" i="1" dirty="0" err="1">
                <a:solidFill>
                  <a:srgbClr val="00B050"/>
                </a:solidFill>
                <a:latin typeface="Arial" charset="0"/>
                <a:ea typeface="Arial" charset="0"/>
                <a:cs typeface="Arial" charset="0"/>
              </a:rPr>
              <a:t>param</a:t>
            </a:r>
            <a:r>
              <a:rPr lang="en-US" sz="1200" i="1" dirty="0">
                <a:solidFill>
                  <a:srgbClr val="00B050"/>
                </a:solidFill>
                <a:latin typeface="Arial" charset="0"/>
                <a:ea typeface="Arial" charset="0"/>
                <a:cs typeface="Arial" charset="0"/>
              </a:rPr>
              <a:t> </a:t>
            </a:r>
            <a:r>
              <a:rPr lang="en-US" sz="1200" i="1" dirty="0" err="1">
                <a:solidFill>
                  <a:srgbClr val="00B050"/>
                </a:solidFill>
                <a:latin typeface="Arial" charset="0"/>
                <a:ea typeface="Arial" charset="0"/>
                <a:cs typeface="Arial" charset="0"/>
              </a:rPr>
              <a:t>max_charge_kw</a:t>
            </a:r>
            <a:r>
              <a:rPr lang="en-US" sz="1200" i="1" dirty="0">
                <a:solidFill>
                  <a:srgbClr val="00B050"/>
                </a:solidFill>
                <a:latin typeface="Arial" charset="0"/>
                <a:ea typeface="Arial" charset="0"/>
                <a:cs typeface="Arial" charset="0"/>
              </a:rPr>
              <a:t>: Max allowable charge for the battery</a:t>
            </a:r>
            <a:endParaRPr lang="en-US" sz="1200" dirty="0">
              <a:solidFill>
                <a:srgbClr val="00B050"/>
              </a:solidFill>
              <a:latin typeface="Arial" charset="0"/>
              <a:ea typeface="Arial" charset="0"/>
              <a:cs typeface="Arial" charset="0"/>
            </a:endParaRPr>
          </a:p>
          <a:p>
            <a:r>
              <a:rPr lang="en-US" sz="1200" i="1" dirty="0">
                <a:solidFill>
                  <a:srgbClr val="00B050"/>
                </a:solidFill>
                <a:latin typeface="Arial" charset="0"/>
                <a:ea typeface="Arial" charset="0"/>
                <a:cs typeface="Arial" charset="0"/>
              </a:rPr>
              <a:t>  </a:t>
            </a:r>
            <a:r>
              <a:rPr lang="en-US" sz="1200" b="1" i="1" dirty="0">
                <a:solidFill>
                  <a:srgbClr val="00B050"/>
                </a:solidFill>
                <a:latin typeface="Arial" charset="0"/>
                <a:ea typeface="Arial" charset="0"/>
                <a:cs typeface="Arial" charset="0"/>
              </a:rPr>
              <a:t>:</a:t>
            </a:r>
            <a:r>
              <a:rPr lang="en-US" sz="1200" b="1" i="1" dirty="0" err="1">
                <a:solidFill>
                  <a:srgbClr val="00B050"/>
                </a:solidFill>
                <a:latin typeface="Arial" charset="0"/>
                <a:ea typeface="Arial" charset="0"/>
                <a:cs typeface="Arial" charset="0"/>
              </a:rPr>
              <a:t>param</a:t>
            </a:r>
            <a:r>
              <a:rPr lang="en-US" sz="1200" i="1" dirty="0">
                <a:solidFill>
                  <a:srgbClr val="00B050"/>
                </a:solidFill>
                <a:latin typeface="Arial" charset="0"/>
                <a:ea typeface="Arial" charset="0"/>
                <a:cs typeface="Arial" charset="0"/>
              </a:rPr>
              <a:t> </a:t>
            </a:r>
            <a:r>
              <a:rPr lang="en-US" sz="1200" i="1" dirty="0" err="1">
                <a:solidFill>
                  <a:srgbClr val="00B050"/>
                </a:solidFill>
                <a:latin typeface="Arial" charset="0"/>
                <a:ea typeface="Arial" charset="0"/>
                <a:cs typeface="Arial" charset="0"/>
              </a:rPr>
              <a:t>max_discharge_kw</a:t>
            </a:r>
            <a:r>
              <a:rPr lang="en-US" sz="1200" i="1" dirty="0">
                <a:solidFill>
                  <a:srgbClr val="00B050"/>
                </a:solidFill>
                <a:latin typeface="Arial" charset="0"/>
                <a:ea typeface="Arial" charset="0"/>
                <a:cs typeface="Arial" charset="0"/>
              </a:rPr>
              <a:t>: Max allowable discharge for the battery</a:t>
            </a:r>
            <a:endParaRPr lang="en-US" sz="1200" dirty="0">
              <a:solidFill>
                <a:srgbClr val="00B050"/>
              </a:solidFill>
              <a:latin typeface="Arial" charset="0"/>
              <a:ea typeface="Arial" charset="0"/>
              <a:cs typeface="Arial" charset="0"/>
            </a:endParaRPr>
          </a:p>
          <a:p>
            <a:r>
              <a:rPr lang="en-US" sz="1200" i="1" dirty="0">
                <a:solidFill>
                  <a:srgbClr val="00B050"/>
                </a:solidFill>
                <a:latin typeface="Arial" charset="0"/>
                <a:ea typeface="Arial" charset="0"/>
                <a:cs typeface="Arial" charset="0"/>
              </a:rPr>
              <a:t>  </a:t>
            </a:r>
            <a:r>
              <a:rPr lang="en-US" sz="1200" b="1" i="1" dirty="0">
                <a:solidFill>
                  <a:srgbClr val="00B050"/>
                </a:solidFill>
                <a:latin typeface="Arial" charset="0"/>
                <a:ea typeface="Arial" charset="0"/>
                <a:cs typeface="Arial" charset="0"/>
              </a:rPr>
              <a:t>:return</a:t>
            </a:r>
            <a:r>
              <a:rPr lang="en-US" sz="1200" i="1" dirty="0">
                <a:solidFill>
                  <a:srgbClr val="00B050"/>
                </a:solidFill>
                <a:latin typeface="Arial" charset="0"/>
                <a:ea typeface="Arial" charset="0"/>
                <a:cs typeface="Arial" charset="0"/>
              </a:rPr>
              <a:t>: setpoint: Control setpoint to send to the </a:t>
            </a:r>
            <a:r>
              <a:rPr lang="en-US" sz="1200" i="1" dirty="0" smtClean="0">
                <a:solidFill>
                  <a:srgbClr val="00B050"/>
                </a:solidFill>
                <a:latin typeface="Arial" charset="0"/>
                <a:ea typeface="Arial" charset="0"/>
                <a:cs typeface="Arial" charset="0"/>
              </a:rPr>
              <a:t>inverter/battery</a:t>
            </a:r>
            <a:endParaRPr lang="en-US" sz="1200" dirty="0">
              <a:solidFill>
                <a:srgbClr val="00B050"/>
              </a:solidFill>
              <a:latin typeface="Arial" charset="0"/>
              <a:ea typeface="Arial" charset="0"/>
              <a:cs typeface="Arial" charset="0"/>
            </a:endParaRPr>
          </a:p>
        </p:txBody>
      </p:sp>
    </p:spTree>
    <p:extLst>
      <p:ext uri="{BB962C8B-B14F-4D97-AF65-F5344CB8AC3E}">
        <p14:creationId xmlns:p14="http://schemas.microsoft.com/office/powerpoint/2010/main" val="90424128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31136" y="409108"/>
            <a:ext cx="7729728" cy="1188720"/>
          </a:xfrm>
        </p:spPr>
        <p:txBody>
          <a:bodyPr>
            <a:normAutofit/>
          </a:bodyPr>
          <a:lstStyle/>
          <a:p>
            <a:r>
              <a:rPr lang="en-US" dirty="0"/>
              <a:t>Activity #</a:t>
            </a:r>
            <a:r>
              <a:rPr lang="en-US" dirty="0" smtClean="0"/>
              <a:t>2, </a:t>
            </a:r>
            <a:r>
              <a:rPr lang="en-US" dirty="0"/>
              <a:t>Part </a:t>
            </a:r>
            <a:r>
              <a:rPr lang="en-US" dirty="0" smtClean="0"/>
              <a:t>2</a:t>
            </a:r>
            <a:br>
              <a:rPr lang="en-US" dirty="0" smtClean="0"/>
            </a:br>
            <a:r>
              <a:rPr lang="en-US" dirty="0" smtClean="0"/>
              <a:t>Changing </a:t>
            </a:r>
            <a:r>
              <a:rPr lang="en-US" dirty="0"/>
              <a:t>target </a:t>
            </a:r>
            <a:r>
              <a:rPr lang="en-US" dirty="0" smtClean="0"/>
              <a:t>threshold</a:t>
            </a:r>
            <a:endParaRPr lang="en-US" dirty="0"/>
          </a:p>
        </p:txBody>
      </p:sp>
      <p:sp>
        <p:nvSpPr>
          <p:cNvPr id="3" name="Content Placeholder 2"/>
          <p:cNvSpPr>
            <a:spLocks noGrp="1"/>
          </p:cNvSpPr>
          <p:nvPr>
            <p:ph idx="1"/>
          </p:nvPr>
        </p:nvSpPr>
        <p:spPr>
          <a:xfrm>
            <a:off x="645405" y="1827817"/>
            <a:ext cx="6010038" cy="4596132"/>
          </a:xfrm>
        </p:spPr>
        <p:txBody>
          <a:bodyPr>
            <a:noAutofit/>
          </a:bodyPr>
          <a:lstStyle/>
          <a:p>
            <a:pPr marL="0" indent="0">
              <a:buNone/>
            </a:pPr>
            <a:r>
              <a:rPr lang="en-US" dirty="0"/>
              <a:t>In the last exercise, we used a static threshold for our control point. What happens if we want to change this threshold? We’ll look at two different ways to change </a:t>
            </a:r>
            <a:r>
              <a:rPr lang="en-US" dirty="0" smtClean="0"/>
              <a:t>our </a:t>
            </a:r>
            <a:r>
              <a:rPr lang="en-US" dirty="0"/>
              <a:t>control point.</a:t>
            </a:r>
          </a:p>
          <a:p>
            <a:pPr marL="0" indent="0">
              <a:buNone/>
            </a:pPr>
            <a:r>
              <a:rPr lang="en-US" b="1" dirty="0"/>
              <a:t>Dynamic Peak Setting -</a:t>
            </a:r>
            <a:r>
              <a:rPr lang="en-US" dirty="0"/>
              <a:t> A common tariff model is based on a peak power for the month. Rather than a static threshold, let’s set our control point to the largest peak to date. Our goal is </a:t>
            </a:r>
            <a:r>
              <a:rPr lang="en-US" dirty="0" smtClean="0"/>
              <a:t>simply to avoid setting </a:t>
            </a:r>
            <a:r>
              <a:rPr lang="en-US" dirty="0"/>
              <a:t>a new peak. Bonus Points: reset the peak every month when a utility bill might roll over.</a:t>
            </a:r>
          </a:p>
          <a:p>
            <a:pPr marL="0" indent="0">
              <a:buNone/>
            </a:pPr>
            <a:r>
              <a:rPr lang="en-US" b="1" dirty="0"/>
              <a:t>Receive and Respond to Utility Signals</a:t>
            </a:r>
            <a:r>
              <a:rPr lang="en-US" dirty="0"/>
              <a:t> - We can also manage microgrid circuit power in response to utility signals. OpenADR is a Demand Response protocol that allows utilities to signal DR events and participants to opt in. Using </a:t>
            </a:r>
            <a:r>
              <a:rPr lang="en-US" dirty="0" err="1"/>
              <a:t>OpenADRVenAgent</a:t>
            </a:r>
            <a:r>
              <a:rPr lang="en-US" dirty="0"/>
              <a:t>, we can receive OpenADR events and lower our power threshold during captured DR events.</a:t>
            </a:r>
          </a:p>
        </p:txBody>
      </p:sp>
      <p:pic>
        <p:nvPicPr>
          <p:cNvPr id="3076" name="Picture 4" descr="https://lh5.googleusercontent.com/akz7xMkCNKFTfs8wcxuB2Xwyamd8yDGTNAzuYBANqP4X9E0RguABCqa6jVkNtdoRXJ-qcQy7iHPULxvW9KPdXg4FznU7obYRlWvkeUu1EvdRhjqyqZOjnOBvZNUxP9Xvx3l5lXIq23XNKQ7nVQ"/>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86937" y="1932971"/>
            <a:ext cx="5155083" cy="40856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58900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07385" y="572807"/>
            <a:ext cx="7729728" cy="1188720"/>
          </a:xfrm>
        </p:spPr>
        <p:txBody>
          <a:bodyPr/>
          <a:lstStyle/>
          <a:p>
            <a:r>
              <a:rPr lang="en-US" dirty="0"/>
              <a:t>Activity #</a:t>
            </a:r>
            <a:r>
              <a:rPr lang="en-US" dirty="0" smtClean="0"/>
              <a:t>2, </a:t>
            </a:r>
            <a:r>
              <a:rPr lang="en-US" dirty="0"/>
              <a:t>Part 2</a:t>
            </a:r>
            <a:br>
              <a:rPr lang="en-US" dirty="0"/>
            </a:br>
            <a:r>
              <a:rPr lang="en-US" dirty="0"/>
              <a:t>Changing target threshold</a:t>
            </a:r>
          </a:p>
        </p:txBody>
      </p:sp>
      <p:sp>
        <p:nvSpPr>
          <p:cNvPr id="3" name="Content Placeholder 2"/>
          <p:cNvSpPr>
            <a:spLocks noGrp="1"/>
          </p:cNvSpPr>
          <p:nvPr>
            <p:ph idx="1"/>
          </p:nvPr>
        </p:nvSpPr>
        <p:spPr>
          <a:xfrm>
            <a:off x="496784" y="1949275"/>
            <a:ext cx="11150930" cy="4605904"/>
          </a:xfrm>
        </p:spPr>
        <p:txBody>
          <a:bodyPr>
            <a:normAutofit lnSpcReduction="10000"/>
          </a:bodyPr>
          <a:lstStyle/>
          <a:p>
            <a:pPr marL="0" indent="0">
              <a:lnSpc>
                <a:spcPct val="120000"/>
              </a:lnSpc>
              <a:spcBef>
                <a:spcPts val="0"/>
              </a:spcBef>
              <a:buNone/>
            </a:pPr>
            <a:r>
              <a:rPr lang="en-US" sz="1400" dirty="0" err="1" smtClean="0">
                <a:solidFill>
                  <a:srgbClr val="FF0000"/>
                </a:solidFill>
                <a:latin typeface="Arial" charset="0"/>
                <a:ea typeface="Arial" charset="0"/>
                <a:cs typeface="Arial" charset="0"/>
              </a:rPr>
              <a:t>def</a:t>
            </a:r>
            <a:r>
              <a:rPr lang="en-US" sz="1400" dirty="0" smtClean="0">
                <a:solidFill>
                  <a:srgbClr val="FF0000"/>
                </a:solidFill>
                <a:latin typeface="Arial" charset="0"/>
                <a:ea typeface="Arial" charset="0"/>
                <a:cs typeface="Arial" charset="0"/>
              </a:rPr>
              <a:t> </a:t>
            </a:r>
            <a:r>
              <a:rPr lang="en-US" sz="1400" dirty="0" err="1">
                <a:solidFill>
                  <a:srgbClr val="FFC000"/>
                </a:solidFill>
                <a:latin typeface="Arial" charset="0"/>
                <a:ea typeface="Arial" charset="0"/>
                <a:cs typeface="Arial" charset="0"/>
              </a:rPr>
              <a:t>calc_target_power</a:t>
            </a:r>
            <a:r>
              <a:rPr lang="en-US" sz="1400" dirty="0">
                <a:latin typeface="Arial" charset="0"/>
                <a:ea typeface="Arial" charset="0"/>
                <a:cs typeface="Arial" charset="0"/>
              </a:rPr>
              <a:t>(</a:t>
            </a:r>
            <a:r>
              <a:rPr lang="en-US" sz="1400" dirty="0" err="1">
                <a:latin typeface="Arial" charset="0"/>
                <a:ea typeface="Arial" charset="0"/>
                <a:cs typeface="Arial" charset="0"/>
              </a:rPr>
              <a:t>sim_data</a:t>
            </a:r>
            <a:r>
              <a:rPr lang="en-US" sz="1400" dirty="0">
                <a:latin typeface="Arial" charset="0"/>
                <a:ea typeface="Arial" charset="0"/>
                <a:cs typeface="Arial" charset="0"/>
              </a:rPr>
              <a:t>, </a:t>
            </a:r>
            <a:r>
              <a:rPr lang="en-US" sz="1400" dirty="0" err="1">
                <a:latin typeface="Arial" charset="0"/>
                <a:ea typeface="Arial" charset="0"/>
                <a:cs typeface="Arial" charset="0"/>
              </a:rPr>
              <a:t>time_now</a:t>
            </a:r>
            <a:r>
              <a:rPr lang="en-US" sz="1400" dirty="0">
                <a:latin typeface="Arial" charset="0"/>
                <a:ea typeface="Arial" charset="0"/>
                <a:cs typeface="Arial" charset="0"/>
              </a:rPr>
              <a:t>, </a:t>
            </a:r>
            <a:r>
              <a:rPr lang="en-US" sz="1400" dirty="0" err="1">
                <a:latin typeface="Arial" charset="0"/>
                <a:ea typeface="Arial" charset="0"/>
                <a:cs typeface="Arial" charset="0"/>
              </a:rPr>
              <a:t>time_previous</a:t>
            </a:r>
            <a:r>
              <a:rPr lang="en-US" sz="1400" dirty="0">
                <a:latin typeface="Arial" charset="0"/>
                <a:ea typeface="Arial" charset="0"/>
                <a:cs typeface="Arial" charset="0"/>
              </a:rPr>
              <a:t>, </a:t>
            </a:r>
            <a:r>
              <a:rPr lang="en-US" sz="1400" dirty="0" err="1">
                <a:latin typeface="Arial" charset="0"/>
                <a:ea typeface="Arial" charset="0"/>
                <a:cs typeface="Arial" charset="0"/>
              </a:rPr>
              <a:t>avg_power_previous</a:t>
            </a:r>
            <a:r>
              <a:rPr lang="en-US" sz="1400" dirty="0">
                <a:latin typeface="Arial" charset="0"/>
                <a:ea typeface="Arial" charset="0"/>
                <a:cs typeface="Arial" charset="0"/>
              </a:rPr>
              <a:t>, </a:t>
            </a:r>
            <a:r>
              <a:rPr lang="en-US" sz="1400" dirty="0" err="1">
                <a:latin typeface="Arial" charset="0"/>
                <a:ea typeface="Arial" charset="0"/>
                <a:cs typeface="Arial" charset="0"/>
              </a:rPr>
              <a:t>default_meter_target</a:t>
            </a:r>
            <a:r>
              <a:rPr lang="en-US" sz="1400" dirty="0">
                <a:latin typeface="Arial" charset="0"/>
                <a:ea typeface="Arial" charset="0"/>
                <a:cs typeface="Arial" charset="0"/>
              </a:rPr>
              <a:t>, </a:t>
            </a:r>
            <a:r>
              <a:rPr lang="en-US" sz="1400" dirty="0" err="1" smtClean="0">
                <a:latin typeface="Arial" charset="0"/>
                <a:ea typeface="Arial" charset="0"/>
                <a:cs typeface="Arial" charset="0"/>
              </a:rPr>
              <a:t>reduced_meter_target</a:t>
            </a:r>
            <a:r>
              <a:rPr lang="en-US" sz="1400" dirty="0" smtClean="0">
                <a:latin typeface="Arial" charset="0"/>
                <a:ea typeface="Arial" charset="0"/>
                <a:cs typeface="Arial" charset="0"/>
              </a:rPr>
              <a:t>, </a:t>
            </a:r>
            <a:r>
              <a:rPr lang="en-US" sz="1400" dirty="0" err="1" smtClean="0">
                <a:latin typeface="Arial" charset="0"/>
                <a:ea typeface="Arial" charset="0"/>
                <a:cs typeface="Arial" charset="0"/>
              </a:rPr>
              <a:t>interval_length</a:t>
            </a:r>
            <a:r>
              <a:rPr lang="en-US" sz="1400" dirty="0">
                <a:latin typeface="Arial" charset="0"/>
                <a:ea typeface="Arial" charset="0"/>
                <a:cs typeface="Arial" charset="0"/>
              </a:rPr>
              <a:t>):</a:t>
            </a:r>
            <a:endParaRPr lang="en-US" sz="1400" dirty="0">
              <a:latin typeface="Arial" charset="0"/>
              <a:ea typeface="Arial" charset="0"/>
              <a:cs typeface="Arial" charset="0"/>
            </a:endParaRPr>
          </a:p>
          <a:p>
            <a:pPr marL="0" indent="0">
              <a:lnSpc>
                <a:spcPct val="120000"/>
              </a:lnSpc>
              <a:spcBef>
                <a:spcPts val="0"/>
              </a:spcBef>
              <a:buNone/>
            </a:pPr>
            <a:r>
              <a:rPr lang="en-US" sz="1400" dirty="0">
                <a:solidFill>
                  <a:srgbClr val="00B050"/>
                </a:solidFill>
                <a:latin typeface="Arial" charset="0"/>
                <a:ea typeface="Arial" charset="0"/>
                <a:cs typeface="Arial" charset="0"/>
              </a:rPr>
              <a:t>  </a:t>
            </a:r>
            <a:r>
              <a:rPr lang="en-US" sz="1400" i="1" dirty="0">
                <a:solidFill>
                  <a:srgbClr val="00B050"/>
                </a:solidFill>
                <a:latin typeface="Arial" charset="0"/>
                <a:ea typeface="Arial" charset="0"/>
                <a:cs typeface="Arial" charset="0"/>
              </a:rPr>
              <a:t>"""For the initial timeframe, the target will be a default value of 470. If we are controlling using VTN Events,</a:t>
            </a:r>
            <a:endParaRPr lang="en-US" sz="1400" dirty="0">
              <a:solidFill>
                <a:srgbClr val="00B050"/>
              </a:solidFill>
              <a:latin typeface="Arial" charset="0"/>
              <a:ea typeface="Arial" charset="0"/>
              <a:cs typeface="Arial" charset="0"/>
            </a:endParaRPr>
          </a:p>
          <a:p>
            <a:pPr marL="0" indent="0">
              <a:lnSpc>
                <a:spcPct val="120000"/>
              </a:lnSpc>
              <a:spcBef>
                <a:spcPts val="0"/>
              </a:spcBef>
              <a:buNone/>
            </a:pPr>
            <a:r>
              <a:rPr lang="en-US" sz="1400" i="1" dirty="0">
                <a:solidFill>
                  <a:srgbClr val="00B050"/>
                </a:solidFill>
                <a:latin typeface="Arial" charset="0"/>
                <a:ea typeface="Arial" charset="0"/>
                <a:cs typeface="Arial" charset="0"/>
              </a:rPr>
              <a:t>  </a:t>
            </a:r>
            <a:r>
              <a:rPr lang="en-US" sz="1400" i="1" dirty="0" smtClean="0">
                <a:solidFill>
                  <a:srgbClr val="00B050"/>
                </a:solidFill>
                <a:latin typeface="Arial" charset="0"/>
                <a:ea typeface="Arial" charset="0"/>
                <a:cs typeface="Arial" charset="0"/>
              </a:rPr>
              <a:t>    we </a:t>
            </a:r>
            <a:r>
              <a:rPr lang="en-US" sz="1400" i="1" dirty="0">
                <a:solidFill>
                  <a:srgbClr val="00B050"/>
                </a:solidFill>
                <a:latin typeface="Arial" charset="0"/>
                <a:ea typeface="Arial" charset="0"/>
                <a:cs typeface="Arial" charset="0"/>
              </a:rPr>
              <a:t>need to check if we are in an event and reduce the </a:t>
            </a:r>
            <a:r>
              <a:rPr lang="en-US" sz="1400" i="1" dirty="0" err="1">
                <a:solidFill>
                  <a:srgbClr val="00B050"/>
                </a:solidFill>
                <a:latin typeface="Arial" charset="0"/>
                <a:ea typeface="Arial" charset="0"/>
                <a:cs typeface="Arial" charset="0"/>
              </a:rPr>
              <a:t>meter_target</a:t>
            </a:r>
            <a:r>
              <a:rPr lang="en-US" sz="1400" i="1" dirty="0">
                <a:solidFill>
                  <a:srgbClr val="00B050"/>
                </a:solidFill>
                <a:latin typeface="Arial" charset="0"/>
                <a:ea typeface="Arial" charset="0"/>
                <a:cs typeface="Arial" charset="0"/>
              </a:rPr>
              <a:t> if we are.</a:t>
            </a:r>
            <a:endParaRPr lang="en-US" sz="1400" dirty="0">
              <a:solidFill>
                <a:srgbClr val="00B050"/>
              </a:solidFill>
              <a:latin typeface="Arial" charset="0"/>
              <a:ea typeface="Arial" charset="0"/>
              <a:cs typeface="Arial" charset="0"/>
            </a:endParaRPr>
          </a:p>
          <a:p>
            <a:pPr marL="0" indent="0">
              <a:lnSpc>
                <a:spcPct val="120000"/>
              </a:lnSpc>
              <a:spcBef>
                <a:spcPts val="0"/>
              </a:spcBef>
              <a:buNone/>
            </a:pPr>
            <a:r>
              <a:rPr lang="en-US" sz="1400" dirty="0">
                <a:solidFill>
                  <a:srgbClr val="00B050"/>
                </a:solidFill>
                <a:latin typeface="Arial" charset="0"/>
                <a:ea typeface="Arial" charset="0"/>
                <a:cs typeface="Arial" charset="0"/>
              </a:rPr>
              <a:t/>
            </a:r>
            <a:br>
              <a:rPr lang="en-US" sz="1400" dirty="0">
                <a:solidFill>
                  <a:srgbClr val="00B050"/>
                </a:solidFill>
                <a:latin typeface="Arial" charset="0"/>
                <a:ea typeface="Arial" charset="0"/>
                <a:cs typeface="Arial" charset="0"/>
              </a:rPr>
            </a:br>
            <a:r>
              <a:rPr lang="en-US" sz="1400" i="1" dirty="0">
                <a:solidFill>
                  <a:srgbClr val="00B050"/>
                </a:solidFill>
                <a:latin typeface="Arial" charset="0"/>
                <a:ea typeface="Arial" charset="0"/>
                <a:cs typeface="Arial" charset="0"/>
              </a:rPr>
              <a:t>  </a:t>
            </a:r>
            <a:r>
              <a:rPr lang="en-US" sz="1400" b="1" i="1" dirty="0">
                <a:solidFill>
                  <a:srgbClr val="00B050"/>
                </a:solidFill>
                <a:latin typeface="Arial" charset="0"/>
                <a:ea typeface="Arial" charset="0"/>
                <a:cs typeface="Arial" charset="0"/>
              </a:rPr>
              <a:t>:</a:t>
            </a:r>
            <a:r>
              <a:rPr lang="en-US" sz="1400" b="1" i="1" dirty="0" err="1">
                <a:solidFill>
                  <a:srgbClr val="00B050"/>
                </a:solidFill>
                <a:latin typeface="Arial" charset="0"/>
                <a:ea typeface="Arial" charset="0"/>
                <a:cs typeface="Arial" charset="0"/>
              </a:rPr>
              <a:t>param</a:t>
            </a:r>
            <a:r>
              <a:rPr lang="en-US" sz="1400" i="1" dirty="0">
                <a:solidFill>
                  <a:srgbClr val="00B050"/>
                </a:solidFill>
                <a:latin typeface="Arial" charset="0"/>
                <a:ea typeface="Arial" charset="0"/>
                <a:cs typeface="Arial" charset="0"/>
              </a:rPr>
              <a:t> </a:t>
            </a:r>
            <a:r>
              <a:rPr lang="en-US" sz="1400" i="1" dirty="0" err="1">
                <a:solidFill>
                  <a:srgbClr val="00B050"/>
                </a:solidFill>
                <a:latin typeface="Arial" charset="0"/>
                <a:ea typeface="Arial" charset="0"/>
                <a:cs typeface="Arial" charset="0"/>
              </a:rPr>
              <a:t>sim_data</a:t>
            </a:r>
            <a:r>
              <a:rPr lang="en-US" sz="1400" i="1" dirty="0">
                <a:solidFill>
                  <a:srgbClr val="00B050"/>
                </a:solidFill>
                <a:latin typeface="Arial" charset="0"/>
                <a:ea typeface="Arial" charset="0"/>
                <a:cs typeface="Arial" charset="0"/>
              </a:rPr>
              <a:t>: Dictionary of in memory information stored by the simulation agent</a:t>
            </a:r>
            <a:endParaRPr lang="en-US" sz="1400" dirty="0">
              <a:solidFill>
                <a:srgbClr val="00B050"/>
              </a:solidFill>
              <a:latin typeface="Arial" charset="0"/>
              <a:ea typeface="Arial" charset="0"/>
              <a:cs typeface="Arial" charset="0"/>
            </a:endParaRPr>
          </a:p>
          <a:p>
            <a:pPr marL="0" indent="0">
              <a:lnSpc>
                <a:spcPct val="120000"/>
              </a:lnSpc>
              <a:spcBef>
                <a:spcPts val="0"/>
              </a:spcBef>
              <a:buNone/>
            </a:pPr>
            <a:r>
              <a:rPr lang="en-US" sz="1400" i="1" dirty="0">
                <a:solidFill>
                  <a:srgbClr val="00B050"/>
                </a:solidFill>
                <a:latin typeface="Arial" charset="0"/>
                <a:ea typeface="Arial" charset="0"/>
                <a:cs typeface="Arial" charset="0"/>
              </a:rPr>
              <a:t>  </a:t>
            </a:r>
            <a:r>
              <a:rPr lang="en-US" sz="1400" b="1" i="1" dirty="0">
                <a:solidFill>
                  <a:srgbClr val="00B050"/>
                </a:solidFill>
                <a:latin typeface="Arial" charset="0"/>
                <a:ea typeface="Arial" charset="0"/>
                <a:cs typeface="Arial" charset="0"/>
              </a:rPr>
              <a:t>:</a:t>
            </a:r>
            <a:r>
              <a:rPr lang="en-US" sz="1400" b="1" i="1" dirty="0" err="1">
                <a:solidFill>
                  <a:srgbClr val="00B050"/>
                </a:solidFill>
                <a:latin typeface="Arial" charset="0"/>
                <a:ea typeface="Arial" charset="0"/>
                <a:cs typeface="Arial" charset="0"/>
              </a:rPr>
              <a:t>param</a:t>
            </a:r>
            <a:r>
              <a:rPr lang="en-US" sz="1400" i="1" dirty="0">
                <a:solidFill>
                  <a:srgbClr val="00B050"/>
                </a:solidFill>
                <a:latin typeface="Arial" charset="0"/>
                <a:ea typeface="Arial" charset="0"/>
                <a:cs typeface="Arial" charset="0"/>
              </a:rPr>
              <a:t> </a:t>
            </a:r>
            <a:r>
              <a:rPr lang="en-US" sz="1400" i="1" dirty="0" err="1">
                <a:solidFill>
                  <a:srgbClr val="00B050"/>
                </a:solidFill>
                <a:latin typeface="Arial" charset="0"/>
                <a:ea typeface="Arial" charset="0"/>
                <a:cs typeface="Arial" charset="0"/>
              </a:rPr>
              <a:t>time_now</a:t>
            </a:r>
            <a:r>
              <a:rPr lang="en-US" sz="1400" i="1" dirty="0">
                <a:solidFill>
                  <a:srgbClr val="00B050"/>
                </a:solidFill>
                <a:latin typeface="Arial" charset="0"/>
                <a:ea typeface="Arial" charset="0"/>
                <a:cs typeface="Arial" charset="0"/>
              </a:rPr>
              <a:t>: Current simulation time</a:t>
            </a:r>
            <a:endParaRPr lang="en-US" sz="1400" dirty="0">
              <a:solidFill>
                <a:srgbClr val="00B050"/>
              </a:solidFill>
              <a:latin typeface="Arial" charset="0"/>
              <a:ea typeface="Arial" charset="0"/>
              <a:cs typeface="Arial" charset="0"/>
            </a:endParaRPr>
          </a:p>
          <a:p>
            <a:pPr marL="0" indent="0">
              <a:lnSpc>
                <a:spcPct val="120000"/>
              </a:lnSpc>
              <a:spcBef>
                <a:spcPts val="0"/>
              </a:spcBef>
              <a:buNone/>
            </a:pPr>
            <a:r>
              <a:rPr lang="en-US" sz="1400" i="1" dirty="0">
                <a:solidFill>
                  <a:srgbClr val="00B050"/>
                </a:solidFill>
                <a:latin typeface="Arial" charset="0"/>
                <a:ea typeface="Arial" charset="0"/>
                <a:cs typeface="Arial" charset="0"/>
              </a:rPr>
              <a:t>  </a:t>
            </a:r>
            <a:r>
              <a:rPr lang="en-US" sz="1400" b="1" i="1" dirty="0">
                <a:solidFill>
                  <a:srgbClr val="00B050"/>
                </a:solidFill>
                <a:latin typeface="Arial" charset="0"/>
                <a:ea typeface="Arial" charset="0"/>
                <a:cs typeface="Arial" charset="0"/>
              </a:rPr>
              <a:t>:</a:t>
            </a:r>
            <a:r>
              <a:rPr lang="en-US" sz="1400" b="1" i="1" dirty="0" err="1">
                <a:solidFill>
                  <a:srgbClr val="00B050"/>
                </a:solidFill>
                <a:latin typeface="Arial" charset="0"/>
                <a:ea typeface="Arial" charset="0"/>
                <a:cs typeface="Arial" charset="0"/>
              </a:rPr>
              <a:t>param</a:t>
            </a:r>
            <a:r>
              <a:rPr lang="en-US" sz="1400" i="1" dirty="0">
                <a:solidFill>
                  <a:srgbClr val="00B050"/>
                </a:solidFill>
                <a:latin typeface="Arial" charset="0"/>
                <a:ea typeface="Arial" charset="0"/>
                <a:cs typeface="Arial" charset="0"/>
              </a:rPr>
              <a:t> </a:t>
            </a:r>
            <a:r>
              <a:rPr lang="en-US" sz="1400" i="1" dirty="0" err="1">
                <a:solidFill>
                  <a:srgbClr val="00B050"/>
                </a:solidFill>
                <a:latin typeface="Arial" charset="0"/>
                <a:ea typeface="Arial" charset="0"/>
                <a:cs typeface="Arial" charset="0"/>
              </a:rPr>
              <a:t>time_previous</a:t>
            </a:r>
            <a:r>
              <a:rPr lang="en-US" sz="1400" i="1" dirty="0">
                <a:solidFill>
                  <a:srgbClr val="00B050"/>
                </a:solidFill>
                <a:latin typeface="Arial" charset="0"/>
                <a:ea typeface="Arial" charset="0"/>
                <a:cs typeface="Arial" charset="0"/>
              </a:rPr>
              <a:t>: Most recent previous power reading timestamp</a:t>
            </a:r>
            <a:endParaRPr lang="en-US" sz="1400" dirty="0">
              <a:solidFill>
                <a:srgbClr val="00B050"/>
              </a:solidFill>
              <a:latin typeface="Arial" charset="0"/>
              <a:ea typeface="Arial" charset="0"/>
              <a:cs typeface="Arial" charset="0"/>
            </a:endParaRPr>
          </a:p>
          <a:p>
            <a:pPr marL="0" indent="0">
              <a:lnSpc>
                <a:spcPct val="120000"/>
              </a:lnSpc>
              <a:spcBef>
                <a:spcPts val="0"/>
              </a:spcBef>
              <a:buNone/>
            </a:pPr>
            <a:r>
              <a:rPr lang="en-US" sz="1400" i="1" dirty="0">
                <a:solidFill>
                  <a:srgbClr val="00B050"/>
                </a:solidFill>
                <a:latin typeface="Arial" charset="0"/>
                <a:ea typeface="Arial" charset="0"/>
                <a:cs typeface="Arial" charset="0"/>
              </a:rPr>
              <a:t>  </a:t>
            </a:r>
            <a:r>
              <a:rPr lang="en-US" sz="1400" b="1" i="1" dirty="0">
                <a:solidFill>
                  <a:srgbClr val="00B050"/>
                </a:solidFill>
                <a:latin typeface="Arial" charset="0"/>
                <a:ea typeface="Arial" charset="0"/>
                <a:cs typeface="Arial" charset="0"/>
              </a:rPr>
              <a:t>:</a:t>
            </a:r>
            <a:r>
              <a:rPr lang="en-US" sz="1400" b="1" i="1" dirty="0" err="1">
                <a:solidFill>
                  <a:srgbClr val="00B050"/>
                </a:solidFill>
                <a:latin typeface="Arial" charset="0"/>
                <a:ea typeface="Arial" charset="0"/>
                <a:cs typeface="Arial" charset="0"/>
              </a:rPr>
              <a:t>param</a:t>
            </a:r>
            <a:r>
              <a:rPr lang="en-US" sz="1400" i="1" dirty="0">
                <a:solidFill>
                  <a:srgbClr val="00B050"/>
                </a:solidFill>
                <a:latin typeface="Arial" charset="0"/>
                <a:ea typeface="Arial" charset="0"/>
                <a:cs typeface="Arial" charset="0"/>
              </a:rPr>
              <a:t> </a:t>
            </a:r>
            <a:r>
              <a:rPr lang="en-US" sz="1400" i="1" dirty="0" err="1">
                <a:solidFill>
                  <a:srgbClr val="00B050"/>
                </a:solidFill>
                <a:latin typeface="Arial" charset="0"/>
                <a:ea typeface="Arial" charset="0"/>
                <a:cs typeface="Arial" charset="0"/>
              </a:rPr>
              <a:t>avg_power_previous</a:t>
            </a:r>
            <a:r>
              <a:rPr lang="en-US" sz="1400" i="1" dirty="0">
                <a:solidFill>
                  <a:srgbClr val="00B050"/>
                </a:solidFill>
                <a:latin typeface="Arial" charset="0"/>
                <a:ea typeface="Arial" charset="0"/>
                <a:cs typeface="Arial" charset="0"/>
              </a:rPr>
              <a:t>: Previous </a:t>
            </a:r>
            <a:r>
              <a:rPr lang="en-US" sz="1400" i="1" dirty="0" err="1">
                <a:solidFill>
                  <a:srgbClr val="00B050"/>
                </a:solidFill>
                <a:latin typeface="Arial" charset="0"/>
                <a:ea typeface="Arial" charset="0"/>
                <a:cs typeface="Arial" charset="0"/>
              </a:rPr>
              <a:t>Avg</a:t>
            </a:r>
            <a:r>
              <a:rPr lang="en-US" sz="1400" i="1" dirty="0">
                <a:solidFill>
                  <a:srgbClr val="00B050"/>
                </a:solidFill>
                <a:latin typeface="Arial" charset="0"/>
                <a:ea typeface="Arial" charset="0"/>
                <a:cs typeface="Arial" charset="0"/>
              </a:rPr>
              <a:t> Power calculation (needed as proxy for previous interval power when </a:t>
            </a:r>
            <a:r>
              <a:rPr lang="en-US" sz="1400" i="1" dirty="0" smtClean="0">
                <a:solidFill>
                  <a:srgbClr val="00B050"/>
                </a:solidFill>
                <a:latin typeface="Arial" charset="0"/>
                <a:ea typeface="Arial" charset="0"/>
                <a:cs typeface="Arial" charset="0"/>
              </a:rPr>
              <a:t>interval</a:t>
            </a:r>
            <a:r>
              <a:rPr lang="en-US" sz="1400" dirty="0" smtClean="0">
                <a:solidFill>
                  <a:srgbClr val="00B050"/>
                </a:solidFill>
                <a:latin typeface="Arial" charset="0"/>
                <a:ea typeface="Arial" charset="0"/>
                <a:cs typeface="Arial" charset="0"/>
              </a:rPr>
              <a:t> </a:t>
            </a:r>
            <a:r>
              <a:rPr lang="en-US" sz="1400" i="1" dirty="0" smtClean="0">
                <a:solidFill>
                  <a:srgbClr val="00B050"/>
                </a:solidFill>
                <a:latin typeface="Arial" charset="0"/>
                <a:ea typeface="Arial" charset="0"/>
                <a:cs typeface="Arial" charset="0"/>
              </a:rPr>
              <a:t>rolls </a:t>
            </a:r>
            <a:r>
              <a:rPr lang="en-US" sz="1400" i="1" dirty="0">
                <a:solidFill>
                  <a:srgbClr val="00B050"/>
                </a:solidFill>
                <a:latin typeface="Arial" charset="0"/>
                <a:ea typeface="Arial" charset="0"/>
                <a:cs typeface="Arial" charset="0"/>
              </a:rPr>
              <a:t>over</a:t>
            </a:r>
            <a:endParaRPr lang="en-US" sz="1400" dirty="0">
              <a:solidFill>
                <a:srgbClr val="00B050"/>
              </a:solidFill>
              <a:latin typeface="Arial" charset="0"/>
              <a:ea typeface="Arial" charset="0"/>
              <a:cs typeface="Arial" charset="0"/>
            </a:endParaRPr>
          </a:p>
          <a:p>
            <a:pPr marL="0" indent="0">
              <a:lnSpc>
                <a:spcPct val="120000"/>
              </a:lnSpc>
              <a:spcBef>
                <a:spcPts val="0"/>
              </a:spcBef>
              <a:buNone/>
            </a:pPr>
            <a:r>
              <a:rPr lang="en-US" sz="1400" i="1" dirty="0">
                <a:solidFill>
                  <a:srgbClr val="00B050"/>
                </a:solidFill>
                <a:latin typeface="Arial" charset="0"/>
                <a:ea typeface="Arial" charset="0"/>
                <a:cs typeface="Arial" charset="0"/>
              </a:rPr>
              <a:t>  </a:t>
            </a:r>
            <a:r>
              <a:rPr lang="en-US" sz="1400" b="1" i="1" dirty="0">
                <a:solidFill>
                  <a:srgbClr val="00B050"/>
                </a:solidFill>
                <a:latin typeface="Arial" charset="0"/>
                <a:ea typeface="Arial" charset="0"/>
                <a:cs typeface="Arial" charset="0"/>
              </a:rPr>
              <a:t>:</a:t>
            </a:r>
            <a:r>
              <a:rPr lang="en-US" sz="1400" b="1" i="1" dirty="0" err="1">
                <a:solidFill>
                  <a:srgbClr val="00B050"/>
                </a:solidFill>
                <a:latin typeface="Arial" charset="0"/>
                <a:ea typeface="Arial" charset="0"/>
                <a:cs typeface="Arial" charset="0"/>
              </a:rPr>
              <a:t>param</a:t>
            </a:r>
            <a:r>
              <a:rPr lang="en-US" sz="1400" i="1" dirty="0">
                <a:solidFill>
                  <a:srgbClr val="00B050"/>
                </a:solidFill>
                <a:latin typeface="Arial" charset="0"/>
                <a:ea typeface="Arial" charset="0"/>
                <a:cs typeface="Arial" charset="0"/>
              </a:rPr>
              <a:t> </a:t>
            </a:r>
            <a:r>
              <a:rPr lang="en-US" sz="1400" i="1" dirty="0" err="1">
                <a:solidFill>
                  <a:srgbClr val="00B050"/>
                </a:solidFill>
                <a:latin typeface="Arial" charset="0"/>
                <a:ea typeface="Arial" charset="0"/>
                <a:cs typeface="Arial" charset="0"/>
              </a:rPr>
              <a:t>default_meter_target</a:t>
            </a:r>
            <a:r>
              <a:rPr lang="en-US" sz="1400" i="1" dirty="0">
                <a:solidFill>
                  <a:srgbClr val="00B050"/>
                </a:solidFill>
                <a:latin typeface="Arial" charset="0"/>
                <a:ea typeface="Arial" charset="0"/>
                <a:cs typeface="Arial" charset="0"/>
              </a:rPr>
              <a:t>: Meter target when not under DR</a:t>
            </a:r>
            <a:endParaRPr lang="en-US" sz="1400" dirty="0">
              <a:solidFill>
                <a:srgbClr val="00B050"/>
              </a:solidFill>
              <a:latin typeface="Arial" charset="0"/>
              <a:ea typeface="Arial" charset="0"/>
              <a:cs typeface="Arial" charset="0"/>
            </a:endParaRPr>
          </a:p>
          <a:p>
            <a:pPr marL="0" indent="0">
              <a:lnSpc>
                <a:spcPct val="120000"/>
              </a:lnSpc>
              <a:spcBef>
                <a:spcPts val="0"/>
              </a:spcBef>
              <a:buNone/>
            </a:pPr>
            <a:r>
              <a:rPr lang="en-US" sz="1400" i="1" dirty="0">
                <a:solidFill>
                  <a:srgbClr val="00B050"/>
                </a:solidFill>
                <a:latin typeface="Arial" charset="0"/>
                <a:ea typeface="Arial" charset="0"/>
                <a:cs typeface="Arial" charset="0"/>
              </a:rPr>
              <a:t>  </a:t>
            </a:r>
            <a:r>
              <a:rPr lang="en-US" sz="1400" b="1" i="1" dirty="0">
                <a:solidFill>
                  <a:srgbClr val="00B050"/>
                </a:solidFill>
                <a:latin typeface="Arial" charset="0"/>
                <a:ea typeface="Arial" charset="0"/>
                <a:cs typeface="Arial" charset="0"/>
              </a:rPr>
              <a:t>:</a:t>
            </a:r>
            <a:r>
              <a:rPr lang="en-US" sz="1400" b="1" i="1" dirty="0" err="1">
                <a:solidFill>
                  <a:srgbClr val="00B050"/>
                </a:solidFill>
                <a:latin typeface="Arial" charset="0"/>
                <a:ea typeface="Arial" charset="0"/>
                <a:cs typeface="Arial" charset="0"/>
              </a:rPr>
              <a:t>param</a:t>
            </a:r>
            <a:r>
              <a:rPr lang="en-US" sz="1400" i="1" dirty="0">
                <a:solidFill>
                  <a:srgbClr val="00B050"/>
                </a:solidFill>
                <a:latin typeface="Arial" charset="0"/>
                <a:ea typeface="Arial" charset="0"/>
                <a:cs typeface="Arial" charset="0"/>
              </a:rPr>
              <a:t> </a:t>
            </a:r>
            <a:r>
              <a:rPr lang="en-US" sz="1400" i="1" dirty="0" err="1">
                <a:solidFill>
                  <a:srgbClr val="00B050"/>
                </a:solidFill>
                <a:latin typeface="Arial" charset="0"/>
                <a:ea typeface="Arial" charset="0"/>
                <a:cs typeface="Arial" charset="0"/>
              </a:rPr>
              <a:t>reduced_meter_target</a:t>
            </a:r>
            <a:r>
              <a:rPr lang="en-US" sz="1400" i="1" dirty="0">
                <a:solidFill>
                  <a:srgbClr val="00B050"/>
                </a:solidFill>
                <a:latin typeface="Arial" charset="0"/>
                <a:ea typeface="Arial" charset="0"/>
                <a:cs typeface="Arial" charset="0"/>
              </a:rPr>
              <a:t>: Meter target when under DR event</a:t>
            </a:r>
            <a:endParaRPr lang="en-US" sz="1400" dirty="0">
              <a:solidFill>
                <a:srgbClr val="00B050"/>
              </a:solidFill>
              <a:latin typeface="Arial" charset="0"/>
              <a:ea typeface="Arial" charset="0"/>
              <a:cs typeface="Arial" charset="0"/>
            </a:endParaRPr>
          </a:p>
          <a:p>
            <a:pPr marL="0" indent="0">
              <a:lnSpc>
                <a:spcPct val="120000"/>
              </a:lnSpc>
              <a:spcBef>
                <a:spcPts val="0"/>
              </a:spcBef>
              <a:buNone/>
            </a:pPr>
            <a:r>
              <a:rPr lang="en-US" sz="1400" i="1" dirty="0">
                <a:solidFill>
                  <a:srgbClr val="00B050"/>
                </a:solidFill>
                <a:latin typeface="Arial" charset="0"/>
                <a:ea typeface="Arial" charset="0"/>
                <a:cs typeface="Arial" charset="0"/>
              </a:rPr>
              <a:t>  </a:t>
            </a:r>
            <a:r>
              <a:rPr lang="en-US" sz="1400" b="1" i="1" dirty="0">
                <a:solidFill>
                  <a:srgbClr val="00B050"/>
                </a:solidFill>
                <a:latin typeface="Arial" charset="0"/>
                <a:ea typeface="Arial" charset="0"/>
                <a:cs typeface="Arial" charset="0"/>
              </a:rPr>
              <a:t>:</a:t>
            </a:r>
            <a:r>
              <a:rPr lang="en-US" sz="1400" b="1" i="1" dirty="0" err="1">
                <a:solidFill>
                  <a:srgbClr val="00B050"/>
                </a:solidFill>
                <a:latin typeface="Arial" charset="0"/>
                <a:ea typeface="Arial" charset="0"/>
                <a:cs typeface="Arial" charset="0"/>
              </a:rPr>
              <a:t>param</a:t>
            </a:r>
            <a:r>
              <a:rPr lang="en-US" sz="1400" i="1" dirty="0">
                <a:solidFill>
                  <a:srgbClr val="00B050"/>
                </a:solidFill>
                <a:latin typeface="Arial" charset="0"/>
                <a:ea typeface="Arial" charset="0"/>
                <a:cs typeface="Arial" charset="0"/>
              </a:rPr>
              <a:t> </a:t>
            </a:r>
            <a:r>
              <a:rPr lang="en-US" sz="1400" i="1" dirty="0" err="1">
                <a:solidFill>
                  <a:srgbClr val="00B050"/>
                </a:solidFill>
                <a:latin typeface="Arial" charset="0"/>
                <a:ea typeface="Arial" charset="0"/>
                <a:cs typeface="Arial" charset="0"/>
              </a:rPr>
              <a:t>interval_length</a:t>
            </a:r>
            <a:endParaRPr lang="en-US" sz="1400" dirty="0">
              <a:solidFill>
                <a:srgbClr val="00B050"/>
              </a:solidFill>
              <a:latin typeface="Arial" charset="0"/>
              <a:ea typeface="Arial" charset="0"/>
              <a:cs typeface="Arial" charset="0"/>
            </a:endParaRPr>
          </a:p>
          <a:p>
            <a:pPr marL="0" indent="0">
              <a:lnSpc>
                <a:spcPct val="120000"/>
              </a:lnSpc>
              <a:spcBef>
                <a:spcPts val="0"/>
              </a:spcBef>
              <a:buNone/>
            </a:pPr>
            <a:r>
              <a:rPr lang="en-US" sz="1400" i="1" dirty="0">
                <a:solidFill>
                  <a:srgbClr val="00B050"/>
                </a:solidFill>
                <a:latin typeface="Arial" charset="0"/>
                <a:ea typeface="Arial" charset="0"/>
                <a:cs typeface="Arial" charset="0"/>
              </a:rPr>
              <a:t>  </a:t>
            </a:r>
            <a:r>
              <a:rPr lang="en-US" sz="1400" b="1" i="1" dirty="0">
                <a:solidFill>
                  <a:srgbClr val="00B050"/>
                </a:solidFill>
                <a:latin typeface="Arial" charset="0"/>
                <a:ea typeface="Arial" charset="0"/>
                <a:cs typeface="Arial" charset="0"/>
              </a:rPr>
              <a:t>:return</a:t>
            </a:r>
            <a:r>
              <a:rPr lang="en-US" sz="1400" i="1" dirty="0">
                <a:solidFill>
                  <a:srgbClr val="00B050"/>
                </a:solidFill>
                <a:latin typeface="Arial" charset="0"/>
                <a:ea typeface="Arial" charset="0"/>
                <a:cs typeface="Arial" charset="0"/>
              </a:rPr>
              <a:t>: Target setpoint for the meter</a:t>
            </a:r>
            <a:endParaRPr lang="en-US" sz="1400" dirty="0">
              <a:solidFill>
                <a:srgbClr val="00B050"/>
              </a:solidFill>
              <a:latin typeface="Arial" charset="0"/>
              <a:ea typeface="Arial" charset="0"/>
              <a:cs typeface="Arial" charset="0"/>
            </a:endParaRPr>
          </a:p>
          <a:p>
            <a:pPr marL="0" indent="0">
              <a:lnSpc>
                <a:spcPct val="120000"/>
              </a:lnSpc>
              <a:spcBef>
                <a:spcPts val="0"/>
              </a:spcBef>
              <a:buNone/>
            </a:pPr>
            <a:r>
              <a:rPr lang="en-US" sz="1400" i="1" dirty="0">
                <a:solidFill>
                  <a:srgbClr val="00B050"/>
                </a:solidFill>
                <a:latin typeface="Arial" charset="0"/>
                <a:ea typeface="Arial" charset="0"/>
                <a:cs typeface="Arial" charset="0"/>
              </a:rPr>
              <a:t>  """</a:t>
            </a:r>
            <a:endParaRPr lang="en-US" sz="1400" dirty="0">
              <a:solidFill>
                <a:srgbClr val="00B050"/>
              </a:solidFill>
              <a:latin typeface="Arial" charset="0"/>
              <a:ea typeface="Arial" charset="0"/>
              <a:cs typeface="Arial" charset="0"/>
            </a:endParaRPr>
          </a:p>
          <a:p>
            <a:pPr marL="0" indent="0">
              <a:lnSpc>
                <a:spcPct val="120000"/>
              </a:lnSpc>
              <a:spcBef>
                <a:spcPts val="0"/>
              </a:spcBef>
              <a:buNone/>
            </a:pPr>
            <a:r>
              <a:rPr lang="en-US" sz="1400" dirty="0">
                <a:latin typeface="Arial" charset="0"/>
                <a:ea typeface="Arial" charset="0"/>
                <a:cs typeface="Arial" charset="0"/>
              </a:rPr>
              <a:t>  from </a:t>
            </a:r>
            <a:r>
              <a:rPr lang="en-US" sz="1400" dirty="0" err="1">
                <a:latin typeface="Arial" charset="0"/>
                <a:ea typeface="Arial" charset="0"/>
                <a:cs typeface="Arial" charset="0"/>
              </a:rPr>
              <a:t>datetime</a:t>
            </a:r>
            <a:r>
              <a:rPr lang="en-US" sz="1400" dirty="0">
                <a:latin typeface="Arial" charset="0"/>
                <a:ea typeface="Arial" charset="0"/>
                <a:cs typeface="Arial" charset="0"/>
              </a:rPr>
              <a:t> import </a:t>
            </a:r>
            <a:r>
              <a:rPr lang="en-US" sz="1400" dirty="0" err="1">
                <a:latin typeface="Arial" charset="0"/>
                <a:ea typeface="Arial" charset="0"/>
                <a:cs typeface="Arial" charset="0"/>
              </a:rPr>
              <a:t>datetime</a:t>
            </a:r>
            <a:endParaRPr lang="en-US" sz="1400" dirty="0">
              <a:latin typeface="Arial" charset="0"/>
              <a:ea typeface="Arial" charset="0"/>
              <a:cs typeface="Arial" charset="0"/>
            </a:endParaRPr>
          </a:p>
          <a:p>
            <a:pPr marL="0" indent="0">
              <a:lnSpc>
                <a:spcPct val="120000"/>
              </a:lnSpc>
              <a:spcBef>
                <a:spcPts val="0"/>
              </a:spcBef>
              <a:buNone/>
            </a:pPr>
            <a:r>
              <a:rPr lang="en-US" sz="1400" dirty="0">
                <a:latin typeface="Arial" charset="0"/>
                <a:ea typeface="Arial" charset="0"/>
                <a:cs typeface="Arial" charset="0"/>
              </a:rPr>
              <a:t>  if </a:t>
            </a:r>
            <a:r>
              <a:rPr lang="en-US" sz="1400" dirty="0" err="1">
                <a:latin typeface="Arial" charset="0"/>
                <a:ea typeface="Arial" charset="0"/>
                <a:cs typeface="Arial" charset="0"/>
              </a:rPr>
              <a:t>sim_data.get</a:t>
            </a:r>
            <a:r>
              <a:rPr lang="en-US" sz="1400" dirty="0">
                <a:latin typeface="Arial" charset="0"/>
                <a:ea typeface="Arial" charset="0"/>
                <a:cs typeface="Arial" charset="0"/>
              </a:rPr>
              <a:t>('</a:t>
            </a:r>
            <a:r>
              <a:rPr lang="en-US" sz="1400" dirty="0" err="1">
                <a:latin typeface="Arial" charset="0"/>
                <a:ea typeface="Arial" charset="0"/>
                <a:cs typeface="Arial" charset="0"/>
              </a:rPr>
              <a:t>start_event</a:t>
            </a:r>
            <a:r>
              <a:rPr lang="en-US" sz="1400" dirty="0">
                <a:latin typeface="Arial" charset="0"/>
                <a:ea typeface="Arial" charset="0"/>
                <a:cs typeface="Arial" charset="0"/>
              </a:rPr>
              <a:t>', None):</a:t>
            </a:r>
            <a:endParaRPr lang="en-US" sz="1400" dirty="0">
              <a:latin typeface="Arial" charset="0"/>
              <a:ea typeface="Arial" charset="0"/>
              <a:cs typeface="Arial" charset="0"/>
            </a:endParaRPr>
          </a:p>
          <a:p>
            <a:pPr marL="0" indent="0">
              <a:lnSpc>
                <a:spcPct val="120000"/>
              </a:lnSpc>
              <a:spcBef>
                <a:spcPts val="0"/>
              </a:spcBef>
              <a:buNone/>
            </a:pPr>
            <a:r>
              <a:rPr lang="en-US" sz="1400" dirty="0">
                <a:latin typeface="Arial" charset="0"/>
                <a:ea typeface="Arial" charset="0"/>
                <a:cs typeface="Arial" charset="0"/>
              </a:rPr>
              <a:t>      </a:t>
            </a:r>
            <a:r>
              <a:rPr lang="en-US" sz="1400" dirty="0" err="1">
                <a:latin typeface="Arial" charset="0"/>
                <a:ea typeface="Arial" charset="0"/>
                <a:cs typeface="Arial" charset="0"/>
              </a:rPr>
              <a:t>event_start_time</a:t>
            </a:r>
            <a:r>
              <a:rPr lang="en-US" sz="1400" dirty="0">
                <a:latin typeface="Arial" charset="0"/>
                <a:ea typeface="Arial" charset="0"/>
                <a:cs typeface="Arial" charset="0"/>
              </a:rPr>
              <a:t> = </a:t>
            </a:r>
            <a:r>
              <a:rPr lang="en-US" sz="1400" dirty="0" err="1">
                <a:latin typeface="Arial" charset="0"/>
                <a:ea typeface="Arial" charset="0"/>
                <a:cs typeface="Arial" charset="0"/>
              </a:rPr>
              <a:t>datetime.strptime</a:t>
            </a:r>
            <a:r>
              <a:rPr lang="en-US" sz="1400" dirty="0">
                <a:latin typeface="Arial" charset="0"/>
                <a:ea typeface="Arial" charset="0"/>
                <a:cs typeface="Arial" charset="0"/>
              </a:rPr>
              <a:t>(</a:t>
            </a:r>
            <a:r>
              <a:rPr lang="en-US" sz="1400" dirty="0" err="1">
                <a:latin typeface="Arial" charset="0"/>
                <a:ea typeface="Arial" charset="0"/>
                <a:cs typeface="Arial" charset="0"/>
              </a:rPr>
              <a:t>sim_data</a:t>
            </a:r>
            <a:r>
              <a:rPr lang="en-US" sz="1400" dirty="0">
                <a:latin typeface="Arial" charset="0"/>
                <a:ea typeface="Arial" charset="0"/>
                <a:cs typeface="Arial" charset="0"/>
              </a:rPr>
              <a:t>['</a:t>
            </a:r>
            <a:r>
              <a:rPr lang="en-US" sz="1400" dirty="0" err="1">
                <a:latin typeface="Arial" charset="0"/>
                <a:ea typeface="Arial" charset="0"/>
                <a:cs typeface="Arial" charset="0"/>
              </a:rPr>
              <a:t>start_event</a:t>
            </a:r>
            <a:r>
              <a:rPr lang="en-US" sz="1400" dirty="0">
                <a:latin typeface="Arial" charset="0"/>
                <a:ea typeface="Arial" charset="0"/>
                <a:cs typeface="Arial" charset="0"/>
              </a:rPr>
              <a:t>'], "%Y-%m-%d %H:%M:%S+00:00")</a:t>
            </a:r>
            <a:endParaRPr lang="en-US" sz="1400" dirty="0">
              <a:latin typeface="Arial" charset="0"/>
              <a:ea typeface="Arial" charset="0"/>
              <a:cs typeface="Arial" charset="0"/>
            </a:endParaRPr>
          </a:p>
          <a:p>
            <a:pPr marL="0" indent="0">
              <a:lnSpc>
                <a:spcPct val="120000"/>
              </a:lnSpc>
              <a:spcBef>
                <a:spcPts val="0"/>
              </a:spcBef>
              <a:buNone/>
            </a:pPr>
            <a:r>
              <a:rPr lang="en-US" sz="1400" dirty="0">
                <a:latin typeface="Arial" charset="0"/>
                <a:ea typeface="Arial" charset="0"/>
                <a:cs typeface="Arial" charset="0"/>
              </a:rPr>
              <a:t>      </a:t>
            </a:r>
            <a:r>
              <a:rPr lang="en-US" sz="1400" dirty="0" err="1">
                <a:latin typeface="Arial" charset="0"/>
                <a:ea typeface="Arial" charset="0"/>
                <a:cs typeface="Arial" charset="0"/>
              </a:rPr>
              <a:t>event_end_time</a:t>
            </a:r>
            <a:r>
              <a:rPr lang="en-US" sz="1400" dirty="0">
                <a:latin typeface="Arial" charset="0"/>
                <a:ea typeface="Arial" charset="0"/>
                <a:cs typeface="Arial" charset="0"/>
              </a:rPr>
              <a:t> = </a:t>
            </a:r>
            <a:r>
              <a:rPr lang="en-US" sz="1400" dirty="0" err="1">
                <a:latin typeface="Arial" charset="0"/>
                <a:ea typeface="Arial" charset="0"/>
                <a:cs typeface="Arial" charset="0"/>
              </a:rPr>
              <a:t>datetime.strptime</a:t>
            </a:r>
            <a:r>
              <a:rPr lang="en-US" sz="1400" dirty="0">
                <a:latin typeface="Arial" charset="0"/>
                <a:ea typeface="Arial" charset="0"/>
                <a:cs typeface="Arial" charset="0"/>
              </a:rPr>
              <a:t>(</a:t>
            </a:r>
            <a:r>
              <a:rPr lang="en-US" sz="1400" dirty="0" err="1">
                <a:latin typeface="Arial" charset="0"/>
                <a:ea typeface="Arial" charset="0"/>
                <a:cs typeface="Arial" charset="0"/>
              </a:rPr>
              <a:t>sim_data</a:t>
            </a:r>
            <a:r>
              <a:rPr lang="en-US" sz="1400" dirty="0">
                <a:latin typeface="Arial" charset="0"/>
                <a:ea typeface="Arial" charset="0"/>
                <a:cs typeface="Arial" charset="0"/>
              </a:rPr>
              <a:t>['</a:t>
            </a:r>
            <a:r>
              <a:rPr lang="en-US" sz="1400" dirty="0" err="1">
                <a:latin typeface="Arial" charset="0"/>
                <a:ea typeface="Arial" charset="0"/>
                <a:cs typeface="Arial" charset="0"/>
              </a:rPr>
              <a:t>end_event</a:t>
            </a:r>
            <a:r>
              <a:rPr lang="en-US" sz="1400" dirty="0">
                <a:latin typeface="Arial" charset="0"/>
                <a:ea typeface="Arial" charset="0"/>
                <a:cs typeface="Arial" charset="0"/>
              </a:rPr>
              <a:t>'], "%Y-%m-%d %H:%M:%S+00:00")</a:t>
            </a:r>
            <a:endParaRPr lang="en-US" sz="1400" dirty="0">
              <a:latin typeface="Arial" charset="0"/>
              <a:ea typeface="Arial" charset="0"/>
              <a:cs typeface="Arial" charset="0"/>
            </a:endParaRPr>
          </a:p>
          <a:p>
            <a:pPr marL="0" indent="0">
              <a:lnSpc>
                <a:spcPct val="120000"/>
              </a:lnSpc>
              <a:spcBef>
                <a:spcPts val="0"/>
              </a:spcBef>
              <a:buNone/>
            </a:pPr>
            <a:r>
              <a:rPr lang="en-US" sz="1400" dirty="0">
                <a:latin typeface="Arial" charset="0"/>
                <a:ea typeface="Arial" charset="0"/>
                <a:cs typeface="Arial" charset="0"/>
              </a:rPr>
              <a:t>  return </a:t>
            </a:r>
            <a:r>
              <a:rPr lang="en-US" sz="1400" dirty="0" err="1">
                <a:latin typeface="Arial" charset="0"/>
                <a:ea typeface="Arial" charset="0"/>
                <a:cs typeface="Arial" charset="0"/>
              </a:rPr>
              <a:t>default_meter_target</a:t>
            </a:r>
            <a:endParaRPr lang="en-US" sz="1400" dirty="0">
              <a:solidFill>
                <a:srgbClr val="00B050"/>
              </a:solidFill>
              <a:latin typeface="Arial" charset="0"/>
              <a:ea typeface="Arial" charset="0"/>
              <a:cs typeface="Arial" charset="0"/>
            </a:endParaRPr>
          </a:p>
        </p:txBody>
      </p:sp>
    </p:spTree>
    <p:extLst>
      <p:ext uri="{BB962C8B-B14F-4D97-AF65-F5344CB8AC3E}">
        <p14:creationId xmlns:p14="http://schemas.microsoft.com/office/powerpoint/2010/main" val="91774330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Activity #</a:t>
            </a:r>
            <a:r>
              <a:rPr lang="en-US" dirty="0" smtClean="0"/>
              <a:t>2: </a:t>
            </a:r>
            <a:br>
              <a:rPr lang="en-US" dirty="0" smtClean="0"/>
            </a:br>
            <a:r>
              <a:rPr lang="en-US" dirty="0" smtClean="0"/>
              <a:t>Programming challenge</a:t>
            </a:r>
            <a:endParaRPr lang="en-US" dirty="0"/>
          </a:p>
        </p:txBody>
      </p:sp>
      <p:sp>
        <p:nvSpPr>
          <p:cNvPr id="3" name="Content Placeholder 2"/>
          <p:cNvSpPr>
            <a:spLocks noGrp="1"/>
          </p:cNvSpPr>
          <p:nvPr>
            <p:ph idx="1"/>
          </p:nvPr>
        </p:nvSpPr>
        <p:spPr/>
        <p:txBody>
          <a:bodyPr/>
          <a:lstStyle/>
          <a:p>
            <a:pPr marL="0" indent="0">
              <a:buNone/>
            </a:pPr>
            <a:r>
              <a:rPr lang="en-US" dirty="0" smtClean="0"/>
              <a:t>OK, it’s your turn again!</a:t>
            </a:r>
          </a:p>
          <a:p>
            <a:pPr marL="0" indent="0">
              <a:buNone/>
            </a:pPr>
            <a:r>
              <a:rPr lang="en-US" dirty="0" smtClean="0"/>
              <a:t>Feel free to ask questions as you implement your energy management algorithms.</a:t>
            </a:r>
          </a:p>
          <a:p>
            <a:pPr marL="0" indent="0">
              <a:buNone/>
            </a:pPr>
            <a:r>
              <a:rPr lang="en-US" dirty="0" smtClean="0"/>
              <a:t>We’ll review each others’ work at the conclusion of the activity.</a:t>
            </a:r>
            <a:endParaRPr lang="en-US" dirty="0"/>
          </a:p>
        </p:txBody>
      </p:sp>
    </p:spTree>
    <p:extLst>
      <p:ext uri="{BB962C8B-B14F-4D97-AF65-F5344CB8AC3E}">
        <p14:creationId xmlns:p14="http://schemas.microsoft.com/office/powerpoint/2010/main" val="128414076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31136" y="466981"/>
            <a:ext cx="7729728" cy="1188720"/>
          </a:xfrm>
        </p:spPr>
        <p:txBody>
          <a:bodyPr/>
          <a:lstStyle/>
          <a:p>
            <a:r>
              <a:rPr lang="en-US" dirty="0" smtClean="0"/>
              <a:t>Plan for the Day</a:t>
            </a:r>
            <a:endParaRPr lang="en-US" dirty="0"/>
          </a:p>
        </p:txBody>
      </p:sp>
      <p:sp>
        <p:nvSpPr>
          <p:cNvPr id="3" name="Content Placeholder 2"/>
          <p:cNvSpPr>
            <a:spLocks noGrp="1"/>
          </p:cNvSpPr>
          <p:nvPr>
            <p:ph idx="1"/>
          </p:nvPr>
        </p:nvSpPr>
        <p:spPr>
          <a:xfrm>
            <a:off x="2231136" y="1840376"/>
            <a:ext cx="7729728" cy="4538122"/>
          </a:xfrm>
        </p:spPr>
        <p:txBody>
          <a:bodyPr>
            <a:noAutofit/>
          </a:bodyPr>
          <a:lstStyle/>
          <a:p>
            <a:pPr marL="0" indent="0">
              <a:buNone/>
            </a:pPr>
            <a:r>
              <a:rPr lang="en-US" sz="2400" dirty="0" smtClean="0"/>
              <a:t>Participant introductions</a:t>
            </a:r>
          </a:p>
          <a:p>
            <a:pPr marL="0" indent="0">
              <a:buNone/>
            </a:pPr>
            <a:r>
              <a:rPr lang="en-US" sz="2400" dirty="0" smtClean="0"/>
              <a:t>VOLTTRON and the Hackathon</a:t>
            </a:r>
          </a:p>
          <a:p>
            <a:pPr marL="0" indent="0">
              <a:buNone/>
            </a:pPr>
            <a:r>
              <a:rPr lang="en-US" sz="2400" dirty="0" smtClean="0"/>
              <a:t>Activity #1: Use notebooks to install/run VOLTTRON agents</a:t>
            </a:r>
          </a:p>
          <a:p>
            <a:pPr marL="0" indent="0" algn="ctr">
              <a:buNone/>
            </a:pPr>
            <a:r>
              <a:rPr lang="en-US" sz="2400" dirty="0" smtClean="0"/>
              <a:t>- Lunch Break -</a:t>
            </a:r>
          </a:p>
          <a:p>
            <a:pPr marL="0" indent="0">
              <a:buNone/>
            </a:pPr>
            <a:r>
              <a:rPr lang="en-US" sz="2400" dirty="0" smtClean="0"/>
              <a:t>Discuss Activity #1</a:t>
            </a:r>
          </a:p>
          <a:p>
            <a:pPr marL="0" indent="0">
              <a:buNone/>
            </a:pPr>
            <a:r>
              <a:rPr lang="en-US" sz="2400" dirty="0" smtClean="0"/>
              <a:t>Inserting python </a:t>
            </a:r>
            <a:r>
              <a:rPr lang="en-US" sz="2400" dirty="0"/>
              <a:t>c</a:t>
            </a:r>
            <a:r>
              <a:rPr lang="en-US" sz="2400" dirty="0" smtClean="0"/>
              <a:t>ode into VOLTTRON agents</a:t>
            </a:r>
          </a:p>
          <a:p>
            <a:pPr marL="0" indent="0">
              <a:buNone/>
            </a:pPr>
            <a:r>
              <a:rPr lang="en-US" sz="2400" dirty="0" smtClean="0"/>
              <a:t>Activity #2: Energy management in VOLTTRON</a:t>
            </a:r>
          </a:p>
          <a:p>
            <a:pPr marL="0" indent="0">
              <a:buNone/>
            </a:pPr>
            <a:r>
              <a:rPr lang="en-US" sz="2400" dirty="0" smtClean="0"/>
              <a:t>Participant demonstrations</a:t>
            </a:r>
          </a:p>
          <a:p>
            <a:pPr marL="0" indent="0">
              <a:buNone/>
            </a:pPr>
            <a:r>
              <a:rPr lang="en-US" sz="2400" dirty="0" smtClean="0"/>
              <a:t>General discussion</a:t>
            </a:r>
            <a:endParaRPr lang="en-US" sz="2400" dirty="0"/>
          </a:p>
        </p:txBody>
      </p:sp>
    </p:spTree>
    <p:extLst>
      <p:ext uri="{BB962C8B-B14F-4D97-AF65-F5344CB8AC3E}">
        <p14:creationId xmlns:p14="http://schemas.microsoft.com/office/powerpoint/2010/main" val="185545991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Participant Demonstrations</a:t>
            </a:r>
            <a:endParaRPr lang="en-US" dirty="0"/>
          </a:p>
        </p:txBody>
      </p:sp>
      <p:sp>
        <p:nvSpPr>
          <p:cNvPr id="3" name="Content Placeholder 2"/>
          <p:cNvSpPr>
            <a:spLocks noGrp="1"/>
          </p:cNvSpPr>
          <p:nvPr>
            <p:ph idx="1"/>
          </p:nvPr>
        </p:nvSpPr>
        <p:spPr>
          <a:xfrm>
            <a:off x="1143000" y="2638044"/>
            <a:ext cx="5029200" cy="3101983"/>
          </a:xfrm>
        </p:spPr>
        <p:txBody>
          <a:bodyPr>
            <a:normAutofit/>
          </a:bodyPr>
          <a:lstStyle/>
          <a:p>
            <a:pPr marL="0" indent="0">
              <a:buNone/>
            </a:pPr>
            <a:r>
              <a:rPr lang="en-US" sz="2400" dirty="0" smtClean="0"/>
              <a:t>Show us what you’ve created!</a:t>
            </a:r>
            <a:endParaRPr lang="en-US" sz="2400" dirty="0"/>
          </a:p>
        </p:txBody>
      </p:sp>
      <p:pic>
        <p:nvPicPr>
          <p:cNvPr id="4" name="Picture 3"/>
          <p:cNvPicPr>
            <a:picLocks noChangeAspect="1"/>
          </p:cNvPicPr>
          <p:nvPr/>
        </p:nvPicPr>
        <p:blipFill>
          <a:blip r:embed="rId2"/>
          <a:stretch>
            <a:fillRect/>
          </a:stretch>
        </p:blipFill>
        <p:spPr>
          <a:xfrm>
            <a:off x="6487884" y="2665031"/>
            <a:ext cx="5162784" cy="3441856"/>
          </a:xfrm>
          <a:prstGeom prst="rect">
            <a:avLst/>
          </a:prstGeom>
        </p:spPr>
      </p:pic>
    </p:spTree>
    <p:extLst>
      <p:ext uri="{BB962C8B-B14F-4D97-AF65-F5344CB8AC3E}">
        <p14:creationId xmlns:p14="http://schemas.microsoft.com/office/powerpoint/2010/main" val="107810815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69771" y="357868"/>
            <a:ext cx="6052457" cy="1325563"/>
          </a:xfrm>
        </p:spPr>
        <p:txBody>
          <a:bodyPr/>
          <a:lstStyle/>
          <a:p>
            <a:r>
              <a:rPr lang="en-US" dirty="0" smtClean="0"/>
              <a:t>Discussion</a:t>
            </a:r>
            <a:endParaRPr lang="en-US" dirty="0"/>
          </a:p>
        </p:txBody>
      </p:sp>
      <p:sp>
        <p:nvSpPr>
          <p:cNvPr id="3" name="Content Placeholder 2"/>
          <p:cNvSpPr>
            <a:spLocks noGrp="1"/>
          </p:cNvSpPr>
          <p:nvPr>
            <p:ph idx="1"/>
          </p:nvPr>
        </p:nvSpPr>
        <p:spPr>
          <a:xfrm>
            <a:off x="838200" y="1943100"/>
            <a:ext cx="10515600" cy="2825848"/>
          </a:xfrm>
        </p:spPr>
        <p:txBody>
          <a:bodyPr/>
          <a:lstStyle/>
          <a:p>
            <a:pPr marL="0" indent="0">
              <a:buNone/>
            </a:pPr>
            <a:r>
              <a:rPr lang="en-US" sz="2400" dirty="0" smtClean="0"/>
              <a:t>Comments on VOLTTRON?</a:t>
            </a:r>
          </a:p>
          <a:p>
            <a:pPr marL="0" indent="0">
              <a:buNone/>
            </a:pPr>
            <a:r>
              <a:rPr lang="en-US" sz="2400" dirty="0" smtClean="0"/>
              <a:t>Comments on the Hackathon?</a:t>
            </a:r>
          </a:p>
        </p:txBody>
      </p:sp>
      <p:sp>
        <p:nvSpPr>
          <p:cNvPr id="4" name="Content Placeholder 2"/>
          <p:cNvSpPr txBox="1">
            <a:spLocks/>
          </p:cNvSpPr>
          <p:nvPr/>
        </p:nvSpPr>
        <p:spPr>
          <a:xfrm>
            <a:off x="838200" y="4903885"/>
            <a:ext cx="10515600" cy="954259"/>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dirty="0">
                <a:hlinkClick r:id="rId3"/>
              </a:rPr>
              <a:t>r</a:t>
            </a:r>
            <a:r>
              <a:rPr lang="en-US" dirty="0" smtClean="0">
                <a:hlinkClick r:id="rId3"/>
              </a:rPr>
              <a:t>ob.calvert@chargepoint.com</a:t>
            </a:r>
            <a:endParaRPr lang="en-US" dirty="0" smtClean="0"/>
          </a:p>
          <a:p>
            <a:pPr marL="0" indent="0">
              <a:buNone/>
            </a:pPr>
            <a:r>
              <a:rPr lang="en-US" dirty="0">
                <a:hlinkClick r:id="rId4"/>
              </a:rPr>
              <a:t>j</a:t>
            </a:r>
            <a:r>
              <a:rPr lang="en-US" dirty="0" smtClean="0">
                <a:hlinkClick r:id="rId4"/>
              </a:rPr>
              <a:t>ames.sheridan@chargepoint.com</a:t>
            </a:r>
            <a:r>
              <a:rPr lang="en-US" dirty="0" smtClean="0"/>
              <a:t> </a:t>
            </a:r>
            <a:endParaRPr lang="en-US" dirty="0"/>
          </a:p>
        </p:txBody>
      </p:sp>
    </p:spTree>
    <p:extLst>
      <p:ext uri="{BB962C8B-B14F-4D97-AF65-F5344CB8AC3E}">
        <p14:creationId xmlns:p14="http://schemas.microsoft.com/office/powerpoint/2010/main" val="209692205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3538" y="365125"/>
            <a:ext cx="5886575" cy="1188720"/>
          </a:xfrm>
        </p:spPr>
        <p:txBody>
          <a:bodyPr/>
          <a:lstStyle/>
          <a:p>
            <a:r>
              <a:rPr lang="en-US" dirty="0" smtClean="0"/>
              <a:t>What is VOLTTRON?</a:t>
            </a:r>
            <a:endParaRPr lang="en-US" dirty="0"/>
          </a:p>
        </p:txBody>
      </p:sp>
      <p:sp>
        <p:nvSpPr>
          <p:cNvPr id="3" name="Content Placeholder 2"/>
          <p:cNvSpPr>
            <a:spLocks noGrp="1"/>
          </p:cNvSpPr>
          <p:nvPr>
            <p:ph idx="1"/>
          </p:nvPr>
        </p:nvSpPr>
        <p:spPr>
          <a:xfrm>
            <a:off x="520862" y="1825625"/>
            <a:ext cx="5759251" cy="4351338"/>
          </a:xfrm>
        </p:spPr>
        <p:txBody>
          <a:bodyPr>
            <a:normAutofit/>
          </a:bodyPr>
          <a:lstStyle/>
          <a:p>
            <a:pPr marL="0" indent="0">
              <a:buNone/>
            </a:pPr>
            <a:r>
              <a:rPr lang="en-US" sz="2400" dirty="0" smtClean="0"/>
              <a:t>Awesome and powerful, true, but no, not </a:t>
            </a:r>
            <a:r>
              <a:rPr lang="en-US" sz="2400" i="1" dirty="0" smtClean="0"/>
              <a:t>that</a:t>
            </a:r>
            <a:r>
              <a:rPr lang="en-US" sz="2400" dirty="0" smtClean="0"/>
              <a:t> Voltron!</a:t>
            </a:r>
          </a:p>
          <a:p>
            <a:pPr marL="0" indent="0">
              <a:buNone/>
            </a:pPr>
            <a:r>
              <a:rPr lang="en-US" sz="2400" dirty="0" smtClean="0"/>
              <a:t>(Our VOLTTRON has two T’s.)</a:t>
            </a:r>
          </a:p>
          <a:p>
            <a:pPr marL="0" indent="0">
              <a:buNone/>
            </a:pPr>
            <a:endParaRPr lang="en-US" sz="2400" dirty="0" smtClean="0"/>
          </a:p>
          <a:p>
            <a:pPr marL="0" indent="0">
              <a:buNone/>
            </a:pPr>
            <a:r>
              <a:rPr lang="en-US" sz="2400" dirty="0"/>
              <a:t>VOLTTRON on GitHub: </a:t>
            </a:r>
            <a:r>
              <a:rPr lang="en-US" sz="2400" dirty="0">
                <a:hlinkClick r:id="rId3"/>
              </a:rPr>
              <a:t>https://github.com/VOLTTRON/volttron</a:t>
            </a:r>
            <a:r>
              <a:rPr lang="en-US" sz="2400" dirty="0"/>
              <a:t> </a:t>
            </a:r>
          </a:p>
          <a:p>
            <a:pPr marL="0" indent="0">
              <a:buNone/>
            </a:pPr>
            <a:endParaRPr lang="en-US" sz="2400" dirty="0" smtClean="0"/>
          </a:p>
          <a:p>
            <a:pPr marL="0" indent="0">
              <a:buNone/>
            </a:pPr>
            <a:r>
              <a:rPr lang="en-US" sz="2400" dirty="0" smtClean="0"/>
              <a:t>VOLTTRON </a:t>
            </a:r>
            <a:r>
              <a:rPr lang="en-US" sz="2400" dirty="0" err="1"/>
              <a:t>ReadTheDocs</a:t>
            </a:r>
            <a:r>
              <a:rPr lang="en-US" sz="2400" dirty="0"/>
              <a:t>: </a:t>
            </a:r>
            <a:r>
              <a:rPr lang="en-US" sz="2400" dirty="0">
                <a:hlinkClick r:id="rId4"/>
              </a:rPr>
              <a:t>https://volttron.readthedocs.io/en/latest/</a:t>
            </a:r>
            <a:r>
              <a:rPr lang="en-US" sz="2400" dirty="0"/>
              <a:t> </a:t>
            </a:r>
          </a:p>
        </p:txBody>
      </p:sp>
      <p:pic>
        <p:nvPicPr>
          <p:cNvPr id="4" name="Picture 3"/>
          <p:cNvPicPr>
            <a:picLocks noChangeAspect="1"/>
          </p:cNvPicPr>
          <p:nvPr/>
        </p:nvPicPr>
        <p:blipFill>
          <a:blip r:embed="rId5"/>
          <a:stretch>
            <a:fillRect/>
          </a:stretch>
        </p:blipFill>
        <p:spPr>
          <a:xfrm>
            <a:off x="7268901" y="365125"/>
            <a:ext cx="3987056" cy="6094862"/>
          </a:xfrm>
          <a:prstGeom prst="rect">
            <a:avLst/>
          </a:prstGeom>
        </p:spPr>
      </p:pic>
    </p:spTree>
    <p:extLst>
      <p:ext uri="{BB962C8B-B14F-4D97-AF65-F5344CB8AC3E}">
        <p14:creationId xmlns:p14="http://schemas.microsoft.com/office/powerpoint/2010/main" val="171255757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VOLTTRON?</a:t>
            </a:r>
            <a:endParaRPr lang="en-US" dirty="0"/>
          </a:p>
        </p:txBody>
      </p:sp>
      <p:sp>
        <p:nvSpPr>
          <p:cNvPr id="3" name="Content Placeholder 2"/>
          <p:cNvSpPr>
            <a:spLocks noGrp="1"/>
          </p:cNvSpPr>
          <p:nvPr>
            <p:ph idx="1"/>
          </p:nvPr>
        </p:nvSpPr>
        <p:spPr>
          <a:xfrm>
            <a:off x="691376" y="2475571"/>
            <a:ext cx="10816683" cy="3780263"/>
          </a:xfrm>
        </p:spPr>
        <p:txBody>
          <a:bodyPr>
            <a:normAutofit/>
          </a:bodyPr>
          <a:lstStyle/>
          <a:p>
            <a:r>
              <a:rPr lang="en-US" sz="2400" dirty="0" smtClean="0"/>
              <a:t>Grid modernization is an essential element of national (and international) energy strategy</a:t>
            </a:r>
          </a:p>
          <a:p>
            <a:r>
              <a:rPr lang="en-US" sz="2400" dirty="0" smtClean="0"/>
              <a:t>VOLTTRON uses an open-source software platform to facilitate communication, management and device control within microgrids, e.g., for Distributed Energy Resources (DERs)</a:t>
            </a:r>
          </a:p>
          <a:p>
            <a:r>
              <a:rPr lang="en-US" sz="2400" dirty="0" smtClean="0"/>
              <a:t>It also facilitates communication between energy suppliers and consumers, for instance enabling Demand Response (DR)</a:t>
            </a:r>
          </a:p>
          <a:p>
            <a:r>
              <a:rPr lang="en-US" sz="2400" dirty="0"/>
              <a:t>C</a:t>
            </a:r>
            <a:r>
              <a:rPr lang="en-US" sz="2400" dirty="0" smtClean="0"/>
              <a:t>reated at Pacific Northwest National Laboratory (PNNL) with sustained support from the Department of Energy</a:t>
            </a:r>
            <a:endParaRPr lang="en-US" sz="2400" dirty="0"/>
          </a:p>
        </p:txBody>
      </p:sp>
    </p:spTree>
    <p:extLst>
      <p:ext uri="{BB962C8B-B14F-4D97-AF65-F5344CB8AC3E}">
        <p14:creationId xmlns:p14="http://schemas.microsoft.com/office/powerpoint/2010/main" val="17012460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3909" y="351234"/>
            <a:ext cx="4389585" cy="1188720"/>
          </a:xfrm>
        </p:spPr>
        <p:txBody>
          <a:bodyPr/>
          <a:lstStyle/>
          <a:p>
            <a:r>
              <a:rPr lang="en-US" dirty="0" smtClean="0"/>
              <a:t>OK, </a:t>
            </a:r>
            <a:r>
              <a:rPr lang="en-US" i="1" dirty="0" smtClean="0"/>
              <a:t>What</a:t>
            </a:r>
            <a:r>
              <a:rPr lang="en-US" dirty="0" smtClean="0"/>
              <a:t> is VOLTTRON?</a:t>
            </a:r>
            <a:endParaRPr lang="en-US" dirty="0"/>
          </a:p>
        </p:txBody>
      </p:sp>
      <p:pic>
        <p:nvPicPr>
          <p:cNvPr id="10" name="Content Placeholder 9"/>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986454" y="1235847"/>
            <a:ext cx="6824546" cy="5489756"/>
          </a:xfrm>
        </p:spPr>
      </p:pic>
      <p:sp>
        <p:nvSpPr>
          <p:cNvPr id="6" name="Content Placeholder 2"/>
          <p:cNvSpPr txBox="1">
            <a:spLocks/>
          </p:cNvSpPr>
          <p:nvPr/>
        </p:nvSpPr>
        <p:spPr>
          <a:xfrm>
            <a:off x="838200" y="1825625"/>
            <a:ext cx="3965294" cy="4351338"/>
          </a:xfrm>
          <a:prstGeom prst="rect">
            <a:avLst/>
          </a:prstGeom>
          <a:ln>
            <a:no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2400" dirty="0" smtClean="0"/>
              <a:t>Open source platform</a:t>
            </a:r>
          </a:p>
          <a:p>
            <a:r>
              <a:rPr lang="en-US" sz="2400" dirty="0" smtClean="0"/>
              <a:t>Secure message bus</a:t>
            </a:r>
          </a:p>
          <a:p>
            <a:r>
              <a:rPr lang="en-US" sz="2400" dirty="0">
                <a:solidFill>
                  <a:srgbClr val="0070C0">
                    <a:alpha val="80000"/>
                  </a:srgbClr>
                </a:solidFill>
                <a:uFill>
                  <a:solidFill>
                    <a:schemeClr val="accent1">
                      <a:lumMod val="60000"/>
                      <a:lumOff val="40000"/>
                    </a:schemeClr>
                  </a:solidFill>
                </a:uFill>
              </a:rPr>
              <a:t>Device drivers</a:t>
            </a:r>
          </a:p>
          <a:p>
            <a:r>
              <a:rPr lang="en-US" sz="2400" dirty="0" smtClean="0">
                <a:solidFill>
                  <a:srgbClr val="7030A0"/>
                </a:solidFill>
                <a:uFill>
                  <a:solidFill>
                    <a:srgbClr val="7030A0"/>
                  </a:solidFill>
                </a:uFill>
              </a:rPr>
              <a:t>Historians</a:t>
            </a:r>
          </a:p>
          <a:p>
            <a:r>
              <a:rPr lang="en-US" sz="2400" dirty="0" smtClean="0">
                <a:solidFill>
                  <a:srgbClr val="FFC000"/>
                </a:solidFill>
                <a:uFill>
                  <a:solidFill>
                    <a:schemeClr val="accent2">
                      <a:lumMod val="60000"/>
                      <a:lumOff val="40000"/>
                    </a:schemeClr>
                  </a:solidFill>
                </a:uFill>
              </a:rPr>
              <a:t>Protocol adapters</a:t>
            </a:r>
          </a:p>
          <a:p>
            <a:r>
              <a:rPr lang="en-US" sz="2400" dirty="0" smtClean="0">
                <a:solidFill>
                  <a:srgbClr val="00B050"/>
                </a:solidFill>
                <a:uFill>
                  <a:solidFill>
                    <a:schemeClr val="accent6">
                      <a:lumMod val="60000"/>
                      <a:lumOff val="40000"/>
                    </a:schemeClr>
                  </a:solidFill>
                </a:uFill>
              </a:rPr>
              <a:t>Other agents</a:t>
            </a:r>
          </a:p>
          <a:p>
            <a:r>
              <a:rPr lang="en-US" sz="2400" dirty="0" smtClean="0"/>
              <a:t>Federated instances (not shown)</a:t>
            </a:r>
            <a:endParaRPr lang="en-US" sz="2400" dirty="0"/>
          </a:p>
        </p:txBody>
      </p:sp>
    </p:spTree>
    <p:extLst>
      <p:ext uri="{BB962C8B-B14F-4D97-AF65-F5344CB8AC3E}">
        <p14:creationId xmlns:p14="http://schemas.microsoft.com/office/powerpoint/2010/main" val="182216549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7535" y="359490"/>
            <a:ext cx="4383278" cy="1188720"/>
          </a:xfrm>
        </p:spPr>
        <p:txBody>
          <a:bodyPr/>
          <a:lstStyle/>
          <a:p>
            <a:r>
              <a:rPr lang="en-US" smtClean="0"/>
              <a:t>The Hackathon</a:t>
            </a:r>
            <a:endParaRPr lang="en-US" dirty="0"/>
          </a:p>
        </p:txBody>
      </p:sp>
      <p:sp>
        <p:nvSpPr>
          <p:cNvPr id="3" name="Content Placeholder 2"/>
          <p:cNvSpPr>
            <a:spLocks noGrp="1"/>
          </p:cNvSpPr>
          <p:nvPr>
            <p:ph idx="1"/>
          </p:nvPr>
        </p:nvSpPr>
        <p:spPr>
          <a:xfrm>
            <a:off x="357535" y="1825625"/>
            <a:ext cx="4383277" cy="4351338"/>
          </a:xfrm>
        </p:spPr>
        <p:txBody>
          <a:bodyPr>
            <a:normAutofit/>
          </a:bodyPr>
          <a:lstStyle/>
          <a:p>
            <a:pPr marL="0" indent="0">
              <a:buNone/>
            </a:pPr>
            <a:r>
              <a:rPr lang="en-US" sz="2400" dirty="0" smtClean="0"/>
              <a:t>Today we’ll use VOLTTRON with:</a:t>
            </a:r>
            <a:endParaRPr lang="en-US" sz="2400" dirty="0"/>
          </a:p>
          <a:p>
            <a:pPr marL="0" indent="0">
              <a:buNone/>
            </a:pPr>
            <a:r>
              <a:rPr lang="en-US" sz="2400" b="1" dirty="0" err="1" smtClean="0"/>
              <a:t>Jupyter</a:t>
            </a:r>
            <a:r>
              <a:rPr lang="en-US" sz="2400" b="1" dirty="0" smtClean="0"/>
              <a:t> notebooks</a:t>
            </a:r>
          </a:p>
          <a:p>
            <a:r>
              <a:rPr lang="en-US" sz="2400" dirty="0" smtClean="0"/>
              <a:t>Web-based notebooks execute code (Python) on a remote host (AWS)</a:t>
            </a:r>
          </a:p>
          <a:p>
            <a:pPr marL="0" indent="0">
              <a:buNone/>
            </a:pPr>
            <a:r>
              <a:rPr lang="en-US" sz="2400" b="1" dirty="0" smtClean="0"/>
              <a:t>Docker containers</a:t>
            </a:r>
          </a:p>
          <a:p>
            <a:r>
              <a:rPr lang="en-US" sz="2400" dirty="0" smtClean="0"/>
              <a:t>Each participant has a separate process/memory/disk space on the remote host</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26008" y="1698936"/>
            <a:ext cx="6775998" cy="4661887"/>
          </a:xfrm>
          <a:prstGeom prst="rect">
            <a:avLst/>
          </a:prstGeom>
        </p:spPr>
      </p:pic>
    </p:spTree>
    <p:extLst>
      <p:ext uri="{BB962C8B-B14F-4D97-AF65-F5344CB8AC3E}">
        <p14:creationId xmlns:p14="http://schemas.microsoft.com/office/powerpoint/2010/main" val="13938187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6437" y="655643"/>
            <a:ext cx="4568157" cy="1188720"/>
          </a:xfrm>
        </p:spPr>
        <p:txBody>
          <a:bodyPr/>
          <a:lstStyle/>
          <a:p>
            <a:r>
              <a:rPr lang="en-US" dirty="0" smtClean="0"/>
              <a:t>Getting Started</a:t>
            </a:r>
            <a:endParaRPr lang="en-US" dirty="0"/>
          </a:p>
        </p:txBody>
      </p:sp>
      <p:sp>
        <p:nvSpPr>
          <p:cNvPr id="6" name="Content Placeholder 5"/>
          <p:cNvSpPr>
            <a:spLocks noGrp="1"/>
          </p:cNvSpPr>
          <p:nvPr>
            <p:ph idx="1"/>
          </p:nvPr>
        </p:nvSpPr>
        <p:spPr>
          <a:xfrm>
            <a:off x="506437" y="2205451"/>
            <a:ext cx="5303519" cy="3971511"/>
          </a:xfrm>
        </p:spPr>
        <p:txBody>
          <a:bodyPr>
            <a:normAutofit/>
          </a:bodyPr>
          <a:lstStyle/>
          <a:p>
            <a:pPr marL="0" indent="0">
              <a:buNone/>
            </a:pPr>
            <a:r>
              <a:rPr lang="en-US" sz="2400" dirty="0" smtClean="0"/>
              <a:t>Start self-enrollment by navigating in a browser to:</a:t>
            </a:r>
          </a:p>
          <a:p>
            <a:pPr marL="0" indent="0">
              <a:buNone/>
            </a:pPr>
            <a:r>
              <a:rPr lang="en-US" sz="2400" b="1" dirty="0" smtClean="0">
                <a:hlinkClick r:id="rId3"/>
              </a:rPr>
              <a:t>http://hackathon2.ki-evi.com:8000/volttron</a:t>
            </a:r>
            <a:endParaRPr lang="en-US" sz="2400" b="1" dirty="0" smtClean="0"/>
          </a:p>
          <a:p>
            <a:pPr marL="0" indent="0">
              <a:buNone/>
            </a:pPr>
            <a:endParaRPr lang="en-US" sz="2400" b="1" dirty="0"/>
          </a:p>
          <a:p>
            <a:pPr marL="0" indent="0">
              <a:buNone/>
            </a:pPr>
            <a:r>
              <a:rPr lang="en-US" sz="2400" dirty="0" smtClean="0"/>
              <a:t>Create a username and password for yourself and click </a:t>
            </a:r>
            <a:r>
              <a:rPr lang="en-US" sz="2400" b="1" dirty="0" smtClean="0"/>
              <a:t>Sign up</a:t>
            </a:r>
            <a:r>
              <a:rPr lang="en-US" sz="2400" dirty="0" smtClean="0"/>
              <a:t>.</a:t>
            </a:r>
            <a:endParaRPr lang="en-US" sz="2400" dirty="0"/>
          </a:p>
        </p:txBody>
      </p:sp>
      <p:pic>
        <p:nvPicPr>
          <p:cNvPr id="7" name="Content Placeholder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78769" y="2205452"/>
            <a:ext cx="5514536" cy="3065943"/>
          </a:xfrm>
          <a:prstGeom prst="rect">
            <a:avLst/>
          </a:prstGeom>
        </p:spPr>
      </p:pic>
    </p:spTree>
    <p:extLst>
      <p:ext uri="{BB962C8B-B14F-4D97-AF65-F5344CB8AC3E}">
        <p14:creationId xmlns:p14="http://schemas.microsoft.com/office/powerpoint/2010/main" val="206909990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7114" y="501968"/>
            <a:ext cx="4545221" cy="1188720"/>
          </a:xfrm>
        </p:spPr>
        <p:txBody>
          <a:bodyPr/>
          <a:lstStyle/>
          <a:p>
            <a:r>
              <a:rPr lang="en-US" dirty="0" smtClean="0"/>
              <a:t>Getting Started</a:t>
            </a:r>
            <a:endParaRPr lang="en-US" dirty="0"/>
          </a:p>
        </p:txBody>
      </p:sp>
      <p:sp>
        <p:nvSpPr>
          <p:cNvPr id="3" name="Content Placeholder 2"/>
          <p:cNvSpPr>
            <a:spLocks noGrp="1"/>
          </p:cNvSpPr>
          <p:nvPr>
            <p:ph idx="1"/>
          </p:nvPr>
        </p:nvSpPr>
        <p:spPr>
          <a:xfrm>
            <a:off x="647114" y="1812470"/>
            <a:ext cx="4867421" cy="4588329"/>
          </a:xfrm>
        </p:spPr>
        <p:txBody>
          <a:bodyPr>
            <a:normAutofit/>
          </a:bodyPr>
          <a:lstStyle/>
          <a:p>
            <a:pPr marL="0" indent="0">
              <a:buNone/>
            </a:pPr>
            <a:r>
              <a:rPr lang="en-US" sz="2400" dirty="0" smtClean="0"/>
              <a:t>Your account gets assigned a Docker container and a set of host ports.</a:t>
            </a:r>
          </a:p>
          <a:p>
            <a:pPr marL="0" indent="0">
              <a:buNone/>
            </a:pPr>
            <a:endParaRPr lang="en-US" sz="2400" dirty="0"/>
          </a:p>
          <a:p>
            <a:pPr marL="0" indent="0">
              <a:buNone/>
            </a:pPr>
            <a:r>
              <a:rPr lang="en-US" sz="2400" dirty="0" smtClean="0"/>
              <a:t>The Docker container is started, and its VOLTTRON instance and </a:t>
            </a:r>
            <a:r>
              <a:rPr lang="en-US" sz="2400" dirty="0" err="1" smtClean="0"/>
              <a:t>Jupyter</a:t>
            </a:r>
            <a:r>
              <a:rPr lang="en-US" sz="2400" dirty="0" smtClean="0"/>
              <a:t> server</a:t>
            </a:r>
            <a:r>
              <a:rPr lang="en-US" sz="2400" dirty="0"/>
              <a:t> </a:t>
            </a:r>
            <a:r>
              <a:rPr lang="en-US" sz="2400" dirty="0" smtClean="0"/>
              <a:t>are started.</a:t>
            </a:r>
          </a:p>
          <a:p>
            <a:pPr marL="0" indent="0">
              <a:buNone/>
            </a:pPr>
            <a:endParaRPr lang="en-US" sz="2400" dirty="0"/>
          </a:p>
          <a:p>
            <a:pPr marL="0" indent="0">
              <a:buNone/>
            </a:pPr>
            <a:r>
              <a:rPr lang="en-US" sz="2400" dirty="0" smtClean="0"/>
              <a:t>To start using your notebook, click the </a:t>
            </a:r>
            <a:r>
              <a:rPr lang="en-US" sz="2400" b="1" dirty="0" err="1" smtClean="0"/>
              <a:t>Jupyter</a:t>
            </a:r>
            <a:r>
              <a:rPr lang="en-US" sz="2400" b="1" dirty="0" smtClean="0"/>
              <a:t> Notebook </a:t>
            </a:r>
            <a:r>
              <a:rPr lang="en-US" sz="2400" dirty="0" smtClean="0"/>
              <a:t>hyperlink.</a:t>
            </a:r>
            <a:endParaRPr lang="en-US" sz="2400"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58705" y="1690688"/>
            <a:ext cx="5193214" cy="3771137"/>
          </a:xfrm>
          <a:prstGeom prst="rect">
            <a:avLst/>
          </a:prstGeom>
        </p:spPr>
      </p:pic>
    </p:spTree>
    <p:extLst>
      <p:ext uri="{BB962C8B-B14F-4D97-AF65-F5344CB8AC3E}">
        <p14:creationId xmlns:p14="http://schemas.microsoft.com/office/powerpoint/2010/main" val="37546294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474835"/>
            <a:ext cx="4631871" cy="1188720"/>
          </a:xfrm>
        </p:spPr>
        <p:txBody>
          <a:bodyPr/>
          <a:lstStyle/>
          <a:p>
            <a:r>
              <a:rPr lang="en-US" dirty="0" smtClean="0"/>
              <a:t>Getting Started</a:t>
            </a:r>
            <a:endParaRPr lang="en-US" dirty="0"/>
          </a:p>
        </p:txBody>
      </p:sp>
      <p:sp>
        <p:nvSpPr>
          <p:cNvPr id="3" name="Content Placeholder 2"/>
          <p:cNvSpPr>
            <a:spLocks noGrp="1"/>
          </p:cNvSpPr>
          <p:nvPr>
            <p:ph idx="1"/>
          </p:nvPr>
        </p:nvSpPr>
        <p:spPr>
          <a:xfrm>
            <a:off x="838200" y="1943099"/>
            <a:ext cx="5520397" cy="4233863"/>
          </a:xfrm>
        </p:spPr>
        <p:txBody>
          <a:bodyPr>
            <a:normAutofit/>
          </a:bodyPr>
          <a:lstStyle/>
          <a:p>
            <a:pPr marL="0" indent="0">
              <a:buNone/>
            </a:pPr>
            <a:r>
              <a:rPr lang="en-US" sz="2400" dirty="0" smtClean="0"/>
              <a:t>When prompted for a </a:t>
            </a:r>
            <a:r>
              <a:rPr lang="en-US" sz="2400" dirty="0" err="1" smtClean="0"/>
              <a:t>Jupyter</a:t>
            </a:r>
            <a:r>
              <a:rPr lang="en-US" sz="2400" dirty="0" smtClean="0"/>
              <a:t> password, enter “</a:t>
            </a:r>
            <a:r>
              <a:rPr lang="en-US" sz="2400" dirty="0" err="1" smtClean="0"/>
              <a:t>volttron</a:t>
            </a:r>
            <a:r>
              <a:rPr lang="en-US" sz="2400" dirty="0" smtClean="0"/>
              <a:t>”</a:t>
            </a:r>
            <a:endParaRPr lang="en-US" sz="2400"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17361" y="2269330"/>
            <a:ext cx="4775200" cy="1790700"/>
          </a:xfrm>
          <a:prstGeom prst="rect">
            <a:avLst/>
          </a:prstGeom>
        </p:spPr>
      </p:pic>
    </p:spTree>
    <p:extLst>
      <p:ext uri="{BB962C8B-B14F-4D97-AF65-F5344CB8AC3E}">
        <p14:creationId xmlns:p14="http://schemas.microsoft.com/office/powerpoint/2010/main" val="195887685"/>
      </p:ext>
    </p:extLst>
  </p:cSld>
  <p:clrMapOvr>
    <a:masterClrMapping/>
  </p:clrMapOvr>
  <p:timing>
    <p:tnLst>
      <p:par>
        <p:cTn id="1" dur="indefinite" restart="never" nodeType="tmRoot"/>
      </p:par>
    </p:tnLst>
  </p:timing>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Parcel</Template>
  <TotalTime>2788</TotalTime>
  <Words>1273</Words>
  <Application>Microsoft Macintosh PowerPoint</Application>
  <PresentationFormat>Widescreen</PresentationFormat>
  <Paragraphs>170</Paragraphs>
  <Slides>21</Slides>
  <Notes>17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21</vt:i4>
      </vt:variant>
    </vt:vector>
  </HeadingPairs>
  <TitlesOfParts>
    <vt:vector size="25" baseType="lpstr">
      <vt:lpstr>Arial</vt:lpstr>
      <vt:lpstr>Calibri</vt:lpstr>
      <vt:lpstr>Gill Sans MT</vt:lpstr>
      <vt:lpstr>Parcel</vt:lpstr>
      <vt:lpstr>VOLTTRON Hackathon</vt:lpstr>
      <vt:lpstr>Plan for the Day</vt:lpstr>
      <vt:lpstr>What is VOLTTRON?</vt:lpstr>
      <vt:lpstr>WHY VOLTTRON?</vt:lpstr>
      <vt:lpstr>OK, What is VOLTTRON?</vt:lpstr>
      <vt:lpstr>The Hackathon</vt:lpstr>
      <vt:lpstr>Getting Started</vt:lpstr>
      <vt:lpstr>Getting Started</vt:lpstr>
      <vt:lpstr>Getting Started</vt:lpstr>
      <vt:lpstr>Getting Started</vt:lpstr>
      <vt:lpstr>Getting Started</vt:lpstr>
      <vt:lpstr>Activity #1: Install and Run VOLTTRON Agents </vt:lpstr>
      <vt:lpstr>Activity #1: Discussion</vt:lpstr>
      <vt:lpstr>Inserting Python Code Into Agents</vt:lpstr>
      <vt:lpstr>ACTIVITY #2, Part 1 Peak Averaging</vt:lpstr>
      <vt:lpstr>ACTIVITY #2, Part 1  Peak Averaging</vt:lpstr>
      <vt:lpstr>Activity #2, Part 2 Changing target threshold</vt:lpstr>
      <vt:lpstr>Activity #2, Part 2 Changing target threshold</vt:lpstr>
      <vt:lpstr>Activity #2:  Programming challenge</vt:lpstr>
      <vt:lpstr>Participant Demonstrations</vt:lpstr>
      <vt:lpstr>Discussion</vt:lpstr>
    </vt:vector>
  </TitlesOfParts>
  <Company/>
  <LinksUpToDate>false</LinksUpToDate>
  <SharedDoc>false</SharedDoc>
  <HyperlinksChanged>false</HyperlinksChanged>
  <AppVersion>15.0030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VOLTTRON Learning Lab</dc:title>
  <dc:creator>Rob Calvert</dc:creator>
  <cp:lastModifiedBy>Rob Calvert</cp:lastModifiedBy>
  <cp:revision>41</cp:revision>
  <dcterms:created xsi:type="dcterms:W3CDTF">2018-08-30T18:51:15Z</dcterms:created>
  <dcterms:modified xsi:type="dcterms:W3CDTF">2018-09-14T23:30:42Z</dcterms:modified>
</cp:coreProperties>
</file>